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1" autoAdjust="0"/>
    <p:restoredTop sz="86446" autoAdjust="0"/>
  </p:normalViewPr>
  <p:slideViewPr>
    <p:cSldViewPr snapToGrid="0" snapToObjects="1">
      <p:cViewPr>
        <p:scale>
          <a:sx n="99" d="100"/>
          <a:sy n="99" d="100"/>
        </p:scale>
        <p:origin x="-6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67C4B-478C-7E4C-9DCB-C9DF61A41994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BD67-1F4C-7F49-946D-5897439B3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5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GUT Era speculatively</a:t>
            </a:r>
            <a:r>
              <a:rPr lang="en-US" baseline="0" dirty="0" smtClean="0"/>
              <a:t> contains weird things like magnetic monopoles.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FBD67-1F4C-7F49-946D-5897439B3F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FBD67-1F4C-7F49-946D-5897439B3F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9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GUT Era speculatively</a:t>
            </a:r>
            <a:r>
              <a:rPr lang="en-US" baseline="0" dirty="0" smtClean="0"/>
              <a:t> contains weird things like magnetic monopoles.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FBD67-1F4C-7F49-946D-5897439B3F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3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5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2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1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1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1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8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31553-6BF6-7D49-AC07-632A17D83D3E}" type="datetimeFigureOut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799F7-82AC-AF46-8945-44A611D90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4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16"/>
            <a:ext cx="7772400" cy="1470025"/>
          </a:xfrm>
        </p:spPr>
        <p:txBody>
          <a:bodyPr/>
          <a:lstStyle/>
          <a:p>
            <a:r>
              <a:rPr lang="en-US" dirty="0" smtClean="0"/>
              <a:t>Intro to Cosmology!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002" y="1474959"/>
            <a:ext cx="6400800" cy="625163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OR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4158" y="2222608"/>
            <a:ext cx="6105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is our Universe?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611" y="3245341"/>
            <a:ext cx="6087947" cy="30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69" y="3034632"/>
            <a:ext cx="3919863" cy="196796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" name="Oval 1"/>
          <p:cNvSpPr/>
          <p:nvPr/>
        </p:nvSpPr>
        <p:spPr>
          <a:xfrm>
            <a:off x="2416769" y="3047622"/>
            <a:ext cx="3919863" cy="19549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009145" y="4662137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28146" y="325336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13115" y="379140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27031" y="434129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7031" y="412205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7031" y="389886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27031" y="365046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6715" y="447256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36715" y="4223910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36715" y="3467258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36715" y="372660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36715" y="398595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3010" y="448007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03010" y="4231420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703010" y="3474768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703010" y="373411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03010" y="399346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055935" y="449051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055935" y="4241859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055935" y="3485207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055935" y="374455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055935" y="400390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420895" y="4488979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420895" y="4240326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420895" y="348367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420895" y="3743021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420895" y="4002369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949030" y="448223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949030" y="423358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949030" y="3476930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949030" y="3736277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949030" y="399562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189705" y="449051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189705" y="4241859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189705" y="3485207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189705" y="374455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189705" y="400390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569368" y="449318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569368" y="424453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3569368" y="3487880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3569368" y="3747227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569368" y="400657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938377" y="432818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938377" y="4130075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938377" y="3898862"/>
            <a:ext cx="93579" cy="946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2938377" y="365046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013115" y="424453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013115" y="403433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243136" y="325336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3855451" y="325336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475789" y="325336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683041" y="3753342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683041" y="4002369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2683041" y="4218817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609431" y="463807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243136" y="4662137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3855451" y="463807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3443704" y="4638074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009145" y="3253363"/>
            <a:ext cx="93579" cy="967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1553408" y="133684"/>
            <a:ext cx="597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Quantum Fluctuations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2714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2.77778E-6 -7.40741E-7 L -0.0191 0.02731 " pathEditMode="relative" ptsTypes="AA">
                                      <p:cBhvr>
                                        <p:cTn id="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885 -0.00255 L 0.02812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3.88889E-6 -3.7037E-7 L 0.03211 0.05741 " pathEditMode="relative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347 -0.01157 L -0.04636 0.01713 " pathEditMode="relative" ptsTypes="AA">
                                      <p:cBhvr>
                                        <p:cTn id="1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2.77778E-7 0.00949 L 0.01615 -0.02222 " pathEditMode="relative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5.83333E-6 -4.44444E-6 L 0.04357 0.02523 " pathEditMode="relative" ptsTypes="AA">
                                      <p:cBhvr>
                                        <p:cTn id="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60" grpId="0" animBg="1"/>
      <p:bldP spid="64" grpId="0" animBg="1"/>
      <p:bldP spid="90" grpId="0" animBg="1"/>
      <p:bldP spid="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69" y="3034632"/>
            <a:ext cx="3919863" cy="196796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grpSp>
        <p:nvGrpSpPr>
          <p:cNvPr id="64" name="Group 63"/>
          <p:cNvGrpSpPr/>
          <p:nvPr/>
        </p:nvGrpSpPr>
        <p:grpSpPr>
          <a:xfrm>
            <a:off x="2416769" y="3047622"/>
            <a:ext cx="3919863" cy="1954974"/>
            <a:chOff x="2416769" y="3047622"/>
            <a:chExt cx="3919863" cy="1954974"/>
          </a:xfrm>
        </p:grpSpPr>
        <p:sp>
          <p:nvSpPr>
            <p:cNvPr id="3" name="Oval 2"/>
            <p:cNvSpPr/>
            <p:nvPr/>
          </p:nvSpPr>
          <p:spPr>
            <a:xfrm>
              <a:off x="2416769" y="3047622"/>
              <a:ext cx="3919863" cy="195497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5009145" y="466213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628146" y="325336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013115" y="379140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727031" y="4341295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727031" y="412205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727031" y="389886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727031" y="365046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49009" y="428870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336715" y="4223910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336715" y="3467258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628146" y="412191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336715" y="398595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703010" y="448007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03010" y="4231420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03010" y="3474768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703010" y="3734115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703010" y="399346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420895" y="466213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055935" y="4241859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055935" y="348520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055935" y="374455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637502" y="409913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420895" y="4488979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420895" y="4240326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420895" y="348367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420895" y="3743021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420895" y="4002369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949030" y="4482235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949030" y="423358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49030" y="3476930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949030" y="373627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949030" y="3995625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189705" y="449051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189705" y="4241859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189705" y="348520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189705" y="374455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189705" y="400390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569368" y="4493185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569368" y="424453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569368" y="3487880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569368" y="374722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569368" y="4006575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938377" y="432818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776620" y="4315835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938377" y="3898862"/>
              <a:ext cx="93579" cy="946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938377" y="365046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013115" y="4244532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013115" y="403433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243136" y="325336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55451" y="325336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475789" y="325336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949070" y="3515639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683041" y="4002369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683041" y="421881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609431" y="463807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43136" y="4662137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855451" y="463807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443704" y="4638074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009145" y="3253363"/>
              <a:ext cx="93579" cy="967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553408" y="133684"/>
            <a:ext cx="597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Quantum Fluctuations</a:t>
            </a:r>
            <a:endParaRPr lang="en-US" sz="4800" b="1" dirty="0"/>
          </a:p>
        </p:txBody>
      </p:sp>
      <p:grpSp>
        <p:nvGrpSpPr>
          <p:cNvPr id="69" name="Group 68"/>
          <p:cNvGrpSpPr/>
          <p:nvPr/>
        </p:nvGrpSpPr>
        <p:grpSpPr>
          <a:xfrm>
            <a:off x="1990555" y="964681"/>
            <a:ext cx="4916908" cy="1061454"/>
            <a:chOff x="1990555" y="964681"/>
            <a:chExt cx="4916908" cy="1061454"/>
          </a:xfrm>
        </p:grpSpPr>
        <p:sp>
          <p:nvSpPr>
            <p:cNvPr id="67" name="TextBox 66"/>
            <p:cNvSpPr txBox="1"/>
            <p:nvPr/>
          </p:nvSpPr>
          <p:spPr>
            <a:xfrm>
              <a:off x="1990555" y="1195138"/>
              <a:ext cx="49169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/>
                <a:t>Quantum Inflation</a:t>
              </a:r>
              <a:endParaRPr lang="en-US" sz="4800" b="1" dirty="0"/>
            </a:p>
          </p:txBody>
        </p:sp>
        <p:sp>
          <p:nvSpPr>
            <p:cNvPr id="68" name="Down Arrow 67"/>
            <p:cNvSpPr/>
            <p:nvPr/>
          </p:nvSpPr>
          <p:spPr>
            <a:xfrm>
              <a:off x="3949030" y="964681"/>
              <a:ext cx="1106905" cy="47910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11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3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4948" y="213895"/>
            <a:ext cx="5360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Electroweak Era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059" y="1229558"/>
            <a:ext cx="6147468" cy="4037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6632" y="5267154"/>
            <a:ext cx="6831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Existence of Electroweak recombination has been experimentally verified. Grand Unification Theory is predicted based on mathematical properties of carrier particles.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8422" y="467895"/>
            <a:ext cx="51067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Electroweak Carrier Particles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332" y="1103397"/>
            <a:ext cx="2984899" cy="1894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7893" y="2178340"/>
            <a:ext cx="7454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</a:t>
            </a:r>
            <a:r>
              <a:rPr lang="en-US" sz="3200" baseline="300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2165" y="1532009"/>
            <a:ext cx="56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Z</a:t>
            </a:r>
            <a:r>
              <a:rPr lang="en-US" sz="3600" b="1" baseline="-25000" dirty="0" smtClean="0"/>
              <a:t>1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63274" y="1670340"/>
            <a:ext cx="56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Z</a:t>
            </a:r>
            <a:r>
              <a:rPr lang="en-US" sz="3600" b="1" baseline="-25000" dirty="0"/>
              <a:t>2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82435" y="1377952"/>
            <a:ext cx="6617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</a:t>
            </a:r>
            <a:r>
              <a:rPr lang="en-US" sz="3200" baseline="30000" dirty="0" smtClean="0">
                <a:solidFill>
                  <a:srgbClr val="FF0000"/>
                </a:solidFill>
              </a:rPr>
              <a:t>-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54910" y="1189182"/>
            <a:ext cx="0" cy="3971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7091" y="2316671"/>
            <a:ext cx="1200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Lower Energy</a:t>
            </a:r>
            <a:endParaRPr lang="en-US" sz="28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02000" y="2574636"/>
            <a:ext cx="704273" cy="1420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13304" y="1812636"/>
            <a:ext cx="1265927" cy="2182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482" y="4039467"/>
            <a:ext cx="1376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</a:t>
            </a:r>
            <a:r>
              <a:rPr lang="en-US" sz="3200" dirty="0" smtClean="0">
                <a:solidFill>
                  <a:srgbClr val="0000FF"/>
                </a:solidFill>
              </a:rPr>
              <a:t> + </a:t>
            </a:r>
            <a:r>
              <a:rPr lang="en-US" sz="3200" dirty="0" err="1" smtClean="0">
                <a:solidFill>
                  <a:srgbClr val="0000FF"/>
                </a:solidFill>
              </a:rPr>
              <a:t>ϒ</a:t>
            </a:r>
            <a:r>
              <a:rPr lang="en-US" sz="3200" baseline="30000" dirty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1063" y="4041776"/>
            <a:ext cx="1376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W</a:t>
            </a:r>
            <a:r>
              <a:rPr lang="en-US" sz="3200" dirty="0" smtClean="0">
                <a:solidFill>
                  <a:srgbClr val="FF0000"/>
                </a:solidFill>
              </a:rPr>
              <a:t> + </a:t>
            </a:r>
            <a:r>
              <a:rPr lang="en-US" sz="3200" dirty="0" err="1" smtClean="0">
                <a:solidFill>
                  <a:srgbClr val="FF0000"/>
                </a:solidFill>
              </a:rPr>
              <a:t>ϒ</a:t>
            </a:r>
            <a:r>
              <a:rPr lang="en-US" sz="3200" baseline="30000" dirty="0" smtClean="0">
                <a:solidFill>
                  <a:srgbClr val="FF0000"/>
                </a:solidFill>
              </a:rPr>
              <a:t>-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68047" y="994011"/>
            <a:ext cx="6268503" cy="6571532"/>
            <a:chOff x="2968047" y="994011"/>
            <a:chExt cx="6268503" cy="6571532"/>
          </a:xfrm>
        </p:grpSpPr>
        <p:cxnSp>
          <p:nvCxnSpPr>
            <p:cNvPr id="6" name="Curved Connector 5"/>
            <p:cNvCxnSpPr/>
            <p:nvPr/>
          </p:nvCxnSpPr>
          <p:spPr>
            <a:xfrm rot="16200000" flipV="1">
              <a:off x="4404235" y="4624964"/>
              <a:ext cx="2043249" cy="135287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urved Connector 6"/>
            <p:cNvCxnSpPr/>
            <p:nvPr/>
          </p:nvCxnSpPr>
          <p:spPr>
            <a:xfrm rot="5400000" flipH="1" flipV="1">
              <a:off x="5757112" y="4624964"/>
              <a:ext cx="2043249" cy="135287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2968047" y="994011"/>
              <a:ext cx="1781374" cy="6571531"/>
            </a:xfrm>
            <a:prstGeom prst="arc">
              <a:avLst>
                <a:gd name="adj1" fmla="val 16762327"/>
                <a:gd name="adj2" fmla="val 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>
              <a:off x="7455176" y="994012"/>
              <a:ext cx="1781374" cy="6571531"/>
            </a:xfrm>
            <a:prstGeom prst="arc">
              <a:avLst>
                <a:gd name="adj1" fmla="val 16762327"/>
                <a:gd name="adj2" fmla="val 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4536" y="5807914"/>
            <a:ext cx="4871481" cy="646331"/>
            <a:chOff x="1344536" y="5807914"/>
            <a:chExt cx="4871481" cy="646331"/>
          </a:xfrm>
        </p:grpSpPr>
        <p:cxnSp>
          <p:nvCxnSpPr>
            <p:cNvPr id="15" name="Straight Arrow Connector 14"/>
            <p:cNvCxnSpPr>
              <a:endCxn id="20" idx="3"/>
            </p:cNvCxnSpPr>
            <p:nvPr/>
          </p:nvCxnSpPr>
          <p:spPr>
            <a:xfrm flipH="1">
              <a:off x="3178945" y="5867439"/>
              <a:ext cx="3037072" cy="263641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44536" y="5807914"/>
              <a:ext cx="1834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Planck Era: 10</a:t>
              </a:r>
              <a:r>
                <a:rPr lang="en-US" b="1" baseline="30000" dirty="0" smtClean="0"/>
                <a:t>-43</a:t>
              </a:r>
              <a:r>
                <a:rPr lang="en-US" b="1" dirty="0" smtClean="0"/>
                <a:t>s</a:t>
              </a:r>
            </a:p>
            <a:p>
              <a:r>
                <a:rPr lang="en-US" b="1" dirty="0"/>
                <a:t>	</a:t>
              </a:r>
              <a:r>
                <a:rPr lang="en-US" b="1" dirty="0" smtClean="0"/>
                <a:t>???</a:t>
              </a:r>
              <a:endParaRPr lang="en-US" b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31658" y="5172077"/>
            <a:ext cx="5608602" cy="681556"/>
            <a:chOff x="731658" y="5172077"/>
            <a:chExt cx="5608602" cy="681556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3303188" y="5453266"/>
              <a:ext cx="3037072" cy="130503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019469" y="5807914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091773" y="5685714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950444" y="5652805"/>
              <a:ext cx="11043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133188" y="5597573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85127" y="5708574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978054" y="5754293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02298" y="5754293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1658" y="5172077"/>
              <a:ext cx="2571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GUT Era: 10</a:t>
              </a:r>
              <a:r>
                <a:rPr lang="en-US" b="1" baseline="30000" dirty="0" smtClean="0"/>
                <a:t>-38</a:t>
              </a:r>
              <a:r>
                <a:rPr lang="en-US" b="1" dirty="0" smtClean="0"/>
                <a:t>s</a:t>
              </a:r>
            </a:p>
            <a:p>
              <a:r>
                <a:rPr lang="en-US" b="1" dirty="0" smtClean="0"/>
                <a:t>Gravity Becomes Distinct</a:t>
              </a:r>
              <a:endParaRPr lang="en-US" dirty="0"/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2402592" y="4600842"/>
            <a:ext cx="6487744" cy="1070777"/>
            <a:chOff x="2402592" y="4600842"/>
            <a:chExt cx="6487744" cy="1070777"/>
          </a:xfrm>
        </p:grpSpPr>
        <p:grpSp>
          <p:nvGrpSpPr>
            <p:cNvPr id="42" name="Group 41"/>
            <p:cNvGrpSpPr/>
            <p:nvPr/>
          </p:nvGrpSpPr>
          <p:grpSpPr>
            <a:xfrm>
              <a:off x="6598727" y="5025288"/>
              <a:ext cx="2291609" cy="646331"/>
              <a:chOff x="6598727" y="5025288"/>
              <a:chExt cx="2291609" cy="646331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6598727" y="5356626"/>
                <a:ext cx="85644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455176" y="5025288"/>
                <a:ext cx="1435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Inflationary Epoch</a:t>
                </a:r>
                <a:endParaRPr lang="en-US" b="1" dirty="0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402592" y="4600842"/>
              <a:ext cx="4815133" cy="898143"/>
              <a:chOff x="2402592" y="4600842"/>
              <a:chExt cx="4872973" cy="898143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4238493" y="5011483"/>
                <a:ext cx="3037072" cy="13805"/>
              </a:xfrm>
              <a:prstGeom prst="straightConnector1">
                <a:avLst/>
              </a:prstGeom>
              <a:ln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6866484" y="5105553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260748" y="510026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541218" y="507740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997325" y="51390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011674" y="54351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81674" y="51720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50671" y="522585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598727" y="5158720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728874" y="53337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889615" y="529279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298845" y="528804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216016" y="54532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8389" y="51720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757029" y="5194840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161196" y="5058272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515898" y="5082693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109256" y="5358770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244025" y="51253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681556" y="51263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375560" y="511204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474483" y="52375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987888" y="525190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606819" y="522328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781761" y="51002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402592" y="4600842"/>
                <a:ext cx="24848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Electroweak Era: 10</a:t>
                </a:r>
                <a:r>
                  <a:rPr lang="en-US" b="1" baseline="30000" dirty="0" smtClean="0"/>
                  <a:t>-10</a:t>
                </a:r>
                <a:r>
                  <a:rPr lang="en-US" b="1" dirty="0" smtClean="0"/>
                  <a:t>s</a:t>
                </a:r>
              </a:p>
              <a:p>
                <a:r>
                  <a:rPr lang="en-US" b="1" dirty="0" smtClean="0"/>
                  <a:t>Reheating</a:t>
                </a:r>
                <a:endParaRPr lang="en-US" b="1" dirty="0"/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43240" y="4279778"/>
            <a:ext cx="7264911" cy="687759"/>
            <a:chOff x="143240" y="4279778"/>
            <a:chExt cx="7264911" cy="687759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2319763" y="4547230"/>
              <a:ext cx="5088388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5251316" y="4890967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134896" y="472359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302230" y="473894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760816" y="483896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056729" y="492181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168487" y="469697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458389" y="469697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609510" y="471983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165567" y="476180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65685" y="478466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659012" y="4761801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978054" y="472359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07898" y="4733094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515898" y="486182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102298" y="484524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843535" y="489096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640141" y="490897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361018" y="4913827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979039" y="473894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949313" y="483038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499803" y="487609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292731" y="4784661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020454" y="483038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43240" y="4279778"/>
              <a:ext cx="2402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Particle Era: 0.001s</a:t>
              </a:r>
            </a:p>
            <a:p>
              <a:r>
                <a:rPr lang="en-US" b="1" dirty="0" smtClean="0"/>
                <a:t>Constant Annihilation</a:t>
              </a:r>
              <a:endParaRPr lang="en-US" b="1" dirty="0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1458799" y="3685521"/>
            <a:ext cx="5986101" cy="778570"/>
            <a:chOff x="1458799" y="3685521"/>
            <a:chExt cx="5986101" cy="778570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4141461" y="3992007"/>
              <a:ext cx="3303439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7275565" y="433185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7266674" y="416239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044243" y="438354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582992" y="441728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617446" y="418086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007848" y="4155161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174601" y="4381923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648484" y="434656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167938" y="411667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251316" y="4381923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47146" y="4300023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467676" y="4139539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443847" y="4157655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913293" y="4106620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111110" y="4226587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6727340" y="4274170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955361" y="4318263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990727" y="4335966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870854" y="4133157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802120" y="4149364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401489" y="4354712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6219401" y="4164791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465492" y="4354712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127072" y="4226587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458799" y="3685521"/>
              <a:ext cx="2696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Nucleosynthesis</a:t>
              </a:r>
              <a:r>
                <a:rPr lang="en-US" b="1" dirty="0" smtClean="0"/>
                <a:t> Era: 3min</a:t>
              </a:r>
            </a:p>
            <a:p>
              <a:r>
                <a:rPr lang="en-US" b="1" dirty="0" smtClean="0"/>
                <a:t>Protons + Neutrons</a:t>
              </a:r>
              <a:endParaRPr lang="en-US" b="1" dirty="0"/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1026823" y="2388393"/>
            <a:ext cx="6503387" cy="838926"/>
            <a:chOff x="1026823" y="2388393"/>
            <a:chExt cx="6503387" cy="838926"/>
          </a:xfrm>
        </p:grpSpPr>
        <p:grpSp>
          <p:nvGrpSpPr>
            <p:cNvPr id="207" name="Group 206"/>
            <p:cNvGrpSpPr/>
            <p:nvPr/>
          </p:nvGrpSpPr>
          <p:grpSpPr>
            <a:xfrm>
              <a:off x="6760960" y="2710601"/>
              <a:ext cx="309191" cy="179083"/>
              <a:chOff x="2768750" y="2830327"/>
              <a:chExt cx="309191" cy="179083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2968047" y="2830327"/>
                <a:ext cx="109894" cy="179083"/>
                <a:chOff x="2460540" y="2160408"/>
                <a:chExt cx="109894" cy="179083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7" name="Oval 116"/>
              <p:cNvSpPr/>
              <p:nvPr/>
            </p:nvSpPr>
            <p:spPr>
              <a:xfrm>
                <a:off x="2768750" y="2963691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1" name="Straight Arrow Connector 150"/>
            <p:cNvCxnSpPr/>
            <p:nvPr/>
          </p:nvCxnSpPr>
          <p:spPr>
            <a:xfrm flipH="1" flipV="1">
              <a:off x="3796339" y="2639945"/>
              <a:ext cx="3733871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8" name="Group 207"/>
            <p:cNvGrpSpPr/>
            <p:nvPr/>
          </p:nvGrpSpPr>
          <p:grpSpPr>
            <a:xfrm>
              <a:off x="6042557" y="2942535"/>
              <a:ext cx="483170" cy="284784"/>
              <a:chOff x="1087708" y="2897009"/>
              <a:chExt cx="483170" cy="284784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1488049" y="289700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087708" y="307241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1" name="Group 170"/>
              <p:cNvGrpSpPr/>
              <p:nvPr/>
            </p:nvGrpSpPr>
            <p:grpSpPr>
              <a:xfrm>
                <a:off x="1261707" y="2919869"/>
                <a:ext cx="207073" cy="261924"/>
                <a:chOff x="3014376" y="2514533"/>
                <a:chExt cx="207073" cy="261924"/>
              </a:xfrm>
            </p:grpSpPr>
            <p:sp>
              <p:nvSpPr>
                <p:cNvPr id="172" name="Oval 171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3" name="Group 212"/>
            <p:cNvGrpSpPr/>
            <p:nvPr/>
          </p:nvGrpSpPr>
          <p:grpSpPr>
            <a:xfrm>
              <a:off x="5325805" y="3026976"/>
              <a:ext cx="309191" cy="179083"/>
              <a:chOff x="2768750" y="2830327"/>
              <a:chExt cx="309191" cy="179083"/>
            </a:xfrm>
          </p:grpSpPr>
          <p:grpSp>
            <p:nvGrpSpPr>
              <p:cNvPr id="214" name="Group 213"/>
              <p:cNvGrpSpPr/>
              <p:nvPr/>
            </p:nvGrpSpPr>
            <p:grpSpPr>
              <a:xfrm>
                <a:off x="2968047" y="2830327"/>
                <a:ext cx="109894" cy="179083"/>
                <a:chOff x="2460540" y="2160408"/>
                <a:chExt cx="109894" cy="179083"/>
              </a:xfrm>
            </p:grpSpPr>
            <p:sp>
              <p:nvSpPr>
                <p:cNvPr id="216" name="Oval 215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5" name="Oval 214"/>
              <p:cNvSpPr/>
              <p:nvPr/>
            </p:nvSpPr>
            <p:spPr>
              <a:xfrm>
                <a:off x="2768750" y="2963691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6957483" y="2975548"/>
              <a:ext cx="309191" cy="179083"/>
              <a:chOff x="2768750" y="2830327"/>
              <a:chExt cx="309191" cy="179083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2968047" y="2830327"/>
                <a:ext cx="109894" cy="179083"/>
                <a:chOff x="2460540" y="2160408"/>
                <a:chExt cx="109894" cy="179083"/>
              </a:xfrm>
            </p:grpSpPr>
            <p:sp>
              <p:nvSpPr>
                <p:cNvPr id="221" name="Oval 220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0" name="Oval 219"/>
              <p:cNvSpPr/>
              <p:nvPr/>
            </p:nvSpPr>
            <p:spPr>
              <a:xfrm>
                <a:off x="2768750" y="2963691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3" name="Group 222"/>
            <p:cNvGrpSpPr/>
            <p:nvPr/>
          </p:nvGrpSpPr>
          <p:grpSpPr>
            <a:xfrm>
              <a:off x="4874262" y="2800143"/>
              <a:ext cx="483170" cy="284784"/>
              <a:chOff x="1087708" y="2897009"/>
              <a:chExt cx="483170" cy="284784"/>
            </a:xfrm>
          </p:grpSpPr>
          <p:sp>
            <p:nvSpPr>
              <p:cNvPr id="224" name="Oval 223"/>
              <p:cNvSpPr/>
              <p:nvPr/>
            </p:nvSpPr>
            <p:spPr>
              <a:xfrm>
                <a:off x="1488049" y="289700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1087708" y="307241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6" name="Group 225"/>
              <p:cNvGrpSpPr/>
              <p:nvPr/>
            </p:nvGrpSpPr>
            <p:grpSpPr>
              <a:xfrm>
                <a:off x="1261707" y="2919869"/>
                <a:ext cx="207073" cy="261924"/>
                <a:chOff x="3014376" y="2514533"/>
                <a:chExt cx="207073" cy="261924"/>
              </a:xfrm>
            </p:grpSpPr>
            <p:sp>
              <p:nvSpPr>
                <p:cNvPr id="227" name="Oval 226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2559" y="2653750"/>
              <a:ext cx="520189" cy="447883"/>
            </a:xfrm>
            <a:prstGeom prst="rect">
              <a:avLst/>
            </a:prstGeom>
          </p:spPr>
        </p:pic>
        <p:sp>
          <p:nvSpPr>
            <p:cNvPr id="233" name="TextBox 232"/>
            <p:cNvSpPr txBox="1"/>
            <p:nvPr/>
          </p:nvSpPr>
          <p:spPr>
            <a:xfrm>
              <a:off x="1026823" y="2388393"/>
              <a:ext cx="2695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Atomic Era: 1 billion years</a:t>
              </a:r>
            </a:p>
            <a:p>
              <a:r>
                <a:rPr lang="en-US" b="1" dirty="0" smtClean="0"/>
                <a:t>Atoms + First Stars</a:t>
              </a:r>
              <a:endParaRPr lang="en-US" b="1" dirty="0"/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1409534" y="1269098"/>
            <a:ext cx="6366973" cy="1212546"/>
            <a:chOff x="1409534" y="1269098"/>
            <a:chExt cx="6366973" cy="1212546"/>
          </a:xfrm>
        </p:grpSpPr>
        <p:cxnSp>
          <p:nvCxnSpPr>
            <p:cNvPr id="152" name="Straight Arrow Connector 151"/>
            <p:cNvCxnSpPr/>
            <p:nvPr/>
          </p:nvCxnSpPr>
          <p:spPr>
            <a:xfrm flipH="1" flipV="1">
              <a:off x="3561656" y="1591980"/>
              <a:ext cx="4214851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1" name="Group 240"/>
            <p:cNvGrpSpPr/>
            <p:nvPr/>
          </p:nvGrpSpPr>
          <p:grpSpPr>
            <a:xfrm rot="20459938">
              <a:off x="6239031" y="1715851"/>
              <a:ext cx="1142275" cy="554759"/>
              <a:chOff x="1377610" y="1311545"/>
              <a:chExt cx="1358898" cy="593647"/>
            </a:xfrm>
          </p:grpSpPr>
          <p:grpSp>
            <p:nvGrpSpPr>
              <p:cNvPr id="240" name="Group 239"/>
              <p:cNvGrpSpPr/>
              <p:nvPr/>
            </p:nvGrpSpPr>
            <p:grpSpPr>
              <a:xfrm rot="9546798">
                <a:off x="1377610" y="1311545"/>
                <a:ext cx="1358898" cy="593647"/>
                <a:chOff x="1377609" y="1311545"/>
                <a:chExt cx="1590437" cy="731704"/>
              </a:xfrm>
            </p:grpSpPr>
            <p:cxnSp>
              <p:nvCxnSpPr>
                <p:cNvPr id="236" name="Curved Connector 235"/>
                <p:cNvCxnSpPr/>
                <p:nvPr/>
              </p:nvCxnSpPr>
              <p:spPr>
                <a:xfrm>
                  <a:off x="1725609" y="1311545"/>
                  <a:ext cx="897316" cy="731704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8" name="Arc 237"/>
                <p:cNvSpPr/>
                <p:nvPr/>
              </p:nvSpPr>
              <p:spPr>
                <a:xfrm flipH="1">
                  <a:off x="1377609" y="1311545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Arc 238"/>
                <p:cNvSpPr/>
                <p:nvPr/>
              </p:nvSpPr>
              <p:spPr>
                <a:xfrm flipV="1">
                  <a:off x="2277803" y="1656688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4" name="Oval 233"/>
              <p:cNvSpPr/>
              <p:nvPr/>
            </p:nvSpPr>
            <p:spPr>
              <a:xfrm>
                <a:off x="1781373" y="1466403"/>
                <a:ext cx="538390" cy="31753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/>
            <p:cNvGrpSpPr/>
            <p:nvPr/>
          </p:nvGrpSpPr>
          <p:grpSpPr>
            <a:xfrm rot="1376965">
              <a:off x="4902846" y="1926885"/>
              <a:ext cx="1142275" cy="554759"/>
              <a:chOff x="1377610" y="1311545"/>
              <a:chExt cx="1358898" cy="593647"/>
            </a:xfrm>
          </p:grpSpPr>
          <p:grpSp>
            <p:nvGrpSpPr>
              <p:cNvPr id="243" name="Group 242"/>
              <p:cNvGrpSpPr/>
              <p:nvPr/>
            </p:nvGrpSpPr>
            <p:grpSpPr>
              <a:xfrm rot="9546798">
                <a:off x="1377610" y="1311545"/>
                <a:ext cx="1358898" cy="593647"/>
                <a:chOff x="1377609" y="1311545"/>
                <a:chExt cx="1590437" cy="731704"/>
              </a:xfrm>
            </p:grpSpPr>
            <p:cxnSp>
              <p:nvCxnSpPr>
                <p:cNvPr id="245" name="Curved Connector 244"/>
                <p:cNvCxnSpPr/>
                <p:nvPr/>
              </p:nvCxnSpPr>
              <p:spPr>
                <a:xfrm>
                  <a:off x="1725609" y="1311545"/>
                  <a:ext cx="897316" cy="731704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" name="Arc 245"/>
                <p:cNvSpPr/>
                <p:nvPr/>
              </p:nvSpPr>
              <p:spPr>
                <a:xfrm flipH="1">
                  <a:off x="1377609" y="1311545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Arc 246"/>
                <p:cNvSpPr/>
                <p:nvPr/>
              </p:nvSpPr>
              <p:spPr>
                <a:xfrm flipV="1">
                  <a:off x="2277803" y="1656688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4" name="Oval 243"/>
              <p:cNvSpPr/>
              <p:nvPr/>
            </p:nvSpPr>
            <p:spPr>
              <a:xfrm>
                <a:off x="1781373" y="1466403"/>
                <a:ext cx="538390" cy="31753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TextBox 248"/>
            <p:cNvSpPr txBox="1"/>
            <p:nvPr/>
          </p:nvSpPr>
          <p:spPr>
            <a:xfrm>
              <a:off x="1409534" y="1269098"/>
              <a:ext cx="2152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Galactic Era: Present</a:t>
              </a:r>
            </a:p>
            <a:p>
              <a:r>
                <a:rPr lang="en-US" b="1" dirty="0" smtClean="0"/>
                <a:t>Galaxies +</a:t>
              </a:r>
              <a:r>
                <a:rPr lang="en-US" b="1" dirty="0"/>
                <a:t> </a:t>
              </a:r>
              <a:r>
                <a:rPr lang="en-US" b="1" dirty="0" smtClean="0"/>
                <a:t>Clusters</a:t>
              </a:r>
              <a:endParaRPr lang="en-US" b="1" dirty="0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391877" y="3116518"/>
            <a:ext cx="8752123" cy="825466"/>
            <a:chOff x="391877" y="3116518"/>
            <a:chExt cx="8752123" cy="825466"/>
          </a:xfrm>
        </p:grpSpPr>
        <p:grpSp>
          <p:nvGrpSpPr>
            <p:cNvPr id="212" name="Group 211"/>
            <p:cNvGrpSpPr/>
            <p:nvPr/>
          </p:nvGrpSpPr>
          <p:grpSpPr>
            <a:xfrm>
              <a:off x="391877" y="3116518"/>
              <a:ext cx="7125759" cy="825466"/>
              <a:chOff x="391877" y="3116518"/>
              <a:chExt cx="7125759" cy="825466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6567694" y="3508192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83383" y="3717182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76310" y="37298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872532" y="37670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Arrow Connector 149"/>
              <p:cNvCxnSpPr/>
              <p:nvPr/>
            </p:nvCxnSpPr>
            <p:spPr>
              <a:xfrm flipH="1" flipV="1">
                <a:off x="2736507" y="3331737"/>
                <a:ext cx="4781129" cy="13806"/>
              </a:xfrm>
              <a:prstGeom prst="straightConnector1">
                <a:avLst/>
              </a:prstGeom>
              <a:ln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Group 152"/>
              <p:cNvGrpSpPr/>
              <p:nvPr/>
            </p:nvGrpSpPr>
            <p:grpSpPr>
              <a:xfrm>
                <a:off x="6505368" y="3762901"/>
                <a:ext cx="109894" cy="179083"/>
                <a:chOff x="2460540" y="2160408"/>
                <a:chExt cx="109894" cy="179083"/>
              </a:xfrm>
            </p:grpSpPr>
            <p:sp>
              <p:nvSpPr>
                <p:cNvPr id="154" name="Oval 153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7073556" y="3757114"/>
                <a:ext cx="109894" cy="179083"/>
                <a:chOff x="2460540" y="2160408"/>
                <a:chExt cx="109894" cy="179083"/>
              </a:xfrm>
            </p:grpSpPr>
            <p:sp>
              <p:nvSpPr>
                <p:cNvPr id="157" name="Oval 156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7156780" y="3427820"/>
                <a:ext cx="109894" cy="179083"/>
                <a:chOff x="2460540" y="2160408"/>
                <a:chExt cx="109894" cy="179083"/>
              </a:xfrm>
            </p:grpSpPr>
            <p:sp>
              <p:nvSpPr>
                <p:cNvPr id="160" name="Oval 159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5781761" y="3447657"/>
                <a:ext cx="109894" cy="179083"/>
                <a:chOff x="2460540" y="2160408"/>
                <a:chExt cx="109894" cy="179083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6326727" y="3444532"/>
                <a:ext cx="109894" cy="179083"/>
                <a:chOff x="2460540" y="2160408"/>
                <a:chExt cx="109894" cy="179083"/>
              </a:xfrm>
            </p:grpSpPr>
            <p:sp>
              <p:nvSpPr>
                <p:cNvPr id="166" name="Oval 165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6" name="Group 175"/>
              <p:cNvGrpSpPr/>
              <p:nvPr/>
            </p:nvGrpSpPr>
            <p:grpSpPr>
              <a:xfrm>
                <a:off x="5986596" y="3634820"/>
                <a:ext cx="207073" cy="261924"/>
                <a:chOff x="3014376" y="2514533"/>
                <a:chExt cx="207073" cy="261924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>
                <a:off x="6732058" y="3500977"/>
                <a:ext cx="207073" cy="261924"/>
                <a:chOff x="3014376" y="2514533"/>
                <a:chExt cx="207073" cy="261924"/>
              </a:xfrm>
            </p:grpSpPr>
            <p:sp>
              <p:nvSpPr>
                <p:cNvPr id="182" name="Oval 181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4991603" y="3393329"/>
                <a:ext cx="207073" cy="261924"/>
                <a:chOff x="3014376" y="2514533"/>
                <a:chExt cx="207073" cy="261924"/>
              </a:xfrm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5613922" y="3755225"/>
                <a:ext cx="109894" cy="179083"/>
                <a:chOff x="2460540" y="2160408"/>
                <a:chExt cx="109894" cy="179083"/>
              </a:xfrm>
            </p:grpSpPr>
            <p:sp>
              <p:nvSpPr>
                <p:cNvPr id="194" name="Oval 193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/>
              <p:cNvGrpSpPr/>
              <p:nvPr/>
            </p:nvGrpSpPr>
            <p:grpSpPr>
              <a:xfrm>
                <a:off x="5334145" y="3600564"/>
                <a:ext cx="109894" cy="179083"/>
                <a:chOff x="2460540" y="2160408"/>
                <a:chExt cx="109894" cy="179083"/>
              </a:xfrm>
            </p:grpSpPr>
            <p:sp>
              <p:nvSpPr>
                <p:cNvPr id="197" name="Oval 196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4924092" y="3685521"/>
                <a:ext cx="109894" cy="179083"/>
                <a:chOff x="2460540" y="2160408"/>
                <a:chExt cx="109894" cy="179083"/>
              </a:xfrm>
            </p:grpSpPr>
            <p:sp>
              <p:nvSpPr>
                <p:cNvPr id="200" name="Oval 199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Oval 201"/>
              <p:cNvSpPr/>
              <p:nvPr/>
            </p:nvSpPr>
            <p:spPr>
              <a:xfrm>
                <a:off x="6760816" y="386853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047478" y="350994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6293781" y="374419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522752" y="350994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140186" y="384205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391877" y="3116518"/>
                <a:ext cx="23446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Nuclei Era: 380,000yrs</a:t>
                </a:r>
              </a:p>
              <a:p>
                <a:r>
                  <a:rPr lang="en-US" b="1" dirty="0" smtClean="0"/>
                  <a:t>Hydrogen + Helium</a:t>
                </a:r>
                <a:endParaRPr lang="en-US" b="1" dirty="0"/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7455986" y="3222203"/>
              <a:ext cx="1688014" cy="646331"/>
              <a:chOff x="7455986" y="3222203"/>
              <a:chExt cx="1688014" cy="646331"/>
            </a:xfrm>
          </p:grpSpPr>
          <p:cxnSp>
            <p:nvCxnSpPr>
              <p:cNvPr id="254" name="Straight Arrow Connector 253"/>
              <p:cNvCxnSpPr/>
              <p:nvPr/>
            </p:nvCxnSpPr>
            <p:spPr>
              <a:xfrm>
                <a:off x="7455986" y="3517361"/>
                <a:ext cx="32052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TextBox 256"/>
              <p:cNvSpPr txBox="1"/>
              <p:nvPr/>
            </p:nvSpPr>
            <p:spPr>
              <a:xfrm>
                <a:off x="7804928" y="3222203"/>
                <a:ext cx="13390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Photon Decoupling</a:t>
                </a:r>
                <a:endParaRPr lang="en-US" b="1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559950" y="423042"/>
            <a:ext cx="62449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Temporal Evolution of the Universe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012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2273" y="392546"/>
            <a:ext cx="6326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Problems in Modern Cosmology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1273" y="1143000"/>
            <a:ext cx="652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Dark Matter</a:t>
            </a:r>
            <a:r>
              <a:rPr lang="en-US" dirty="0" smtClean="0"/>
              <a:t>: Current estimates of matter in galaxies does not account for galaxy motion.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23304" y="1937561"/>
            <a:ext cx="5360941" cy="1622138"/>
            <a:chOff x="1212273" y="1956954"/>
            <a:chExt cx="5360941" cy="1622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0363" y="1956954"/>
              <a:ext cx="2162851" cy="16221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12273" y="1956954"/>
              <a:ext cx="2920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Calculate rotational velocity at distances from center.</a:t>
              </a:r>
              <a:endParaRPr lang="en-US" dirty="0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1212273" y="1956954"/>
            <a:ext cx="5336583" cy="1633683"/>
            <a:chOff x="1212273" y="1956954"/>
            <a:chExt cx="5336583" cy="1633683"/>
          </a:xfrm>
        </p:grpSpPr>
        <p:grpSp>
          <p:nvGrpSpPr>
            <p:cNvPr id="171" name="Group 170"/>
            <p:cNvGrpSpPr/>
            <p:nvPr/>
          </p:nvGrpSpPr>
          <p:grpSpPr>
            <a:xfrm rot="343082">
              <a:off x="4383897" y="1956954"/>
              <a:ext cx="2164959" cy="1599247"/>
              <a:chOff x="1381445" y="3183702"/>
              <a:chExt cx="2139918" cy="181530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651000" y="3251199"/>
                <a:ext cx="1870363" cy="1394692"/>
                <a:chOff x="1651000" y="3251199"/>
                <a:chExt cx="1870363" cy="1394692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249381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842491" y="3415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26752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2685473" y="332047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2052782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3024909" y="34844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3108036" y="3592946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3283528" y="3701473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348182" y="3886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3405909" y="4050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463636" y="423718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3431309" y="444730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840346" y="326326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1651000" y="337589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3341255" y="45766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 rot="10518196">
                <a:off x="1381445" y="3519396"/>
                <a:ext cx="1870363" cy="1394692"/>
                <a:chOff x="1651000" y="3251199"/>
                <a:chExt cx="1870363" cy="1394692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49381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842491" y="3415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26752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685473" y="332047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052782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3024909" y="34844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3108036" y="3592946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283528" y="3701473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348182" y="3886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405909" y="4050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3463636" y="423718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431309" y="444730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840346" y="326326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651000" y="337589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3341255" y="45766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 rot="10008056">
                <a:off x="1442225" y="3604318"/>
                <a:ext cx="1870363" cy="1394692"/>
                <a:chOff x="1651000" y="3251199"/>
                <a:chExt cx="1870363" cy="1394692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249381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2842491" y="3415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226752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2685473" y="332047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2052782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3024909" y="34844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108036" y="3592946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3283528" y="3701473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3348182" y="3886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3405909" y="4050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3463636" y="423718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3431309" y="444730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40346" y="326326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651000" y="337589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3341255" y="45766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 rot="9880703">
                <a:off x="1519726" y="3549108"/>
                <a:ext cx="1870363" cy="1394692"/>
                <a:chOff x="1651000" y="3251199"/>
                <a:chExt cx="1870363" cy="1394692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249381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842491" y="3415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226752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2685473" y="332047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2052782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3024909" y="34844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3108036" y="3592946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3283528" y="3701473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3348182" y="3886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3405909" y="4050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3463636" y="423718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3431309" y="444730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1840346" y="326326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1651000" y="337589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3341255" y="45766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 rot="21157832">
                <a:off x="1637857" y="3183702"/>
                <a:ext cx="1870363" cy="1394692"/>
                <a:chOff x="1651000" y="3251199"/>
                <a:chExt cx="1870363" cy="1394692"/>
              </a:xfrm>
            </p:grpSpPr>
            <p:sp>
              <p:nvSpPr>
                <p:cNvPr id="124" name="Oval 123"/>
                <p:cNvSpPr/>
                <p:nvPr/>
              </p:nvSpPr>
              <p:spPr>
                <a:xfrm>
                  <a:off x="249381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2842491" y="3415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26752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2685473" y="332047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2052782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3024909" y="34844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3108036" y="3592946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3283528" y="3701473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3348182" y="3886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3405909" y="4050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3463636" y="423718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3431309" y="444730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1840346" y="326326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1651000" y="337589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3341255" y="45766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 rot="21221822">
                <a:off x="1556930" y="3265131"/>
                <a:ext cx="1870363" cy="1394692"/>
                <a:chOff x="1651000" y="3251199"/>
                <a:chExt cx="1870363" cy="1394692"/>
              </a:xfrm>
            </p:grpSpPr>
            <p:sp>
              <p:nvSpPr>
                <p:cNvPr id="140" name="Oval 139"/>
                <p:cNvSpPr/>
                <p:nvPr/>
              </p:nvSpPr>
              <p:spPr>
                <a:xfrm>
                  <a:off x="249381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2842491" y="3415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226752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2685473" y="332047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2052782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3024909" y="34844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3108036" y="3592946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3283528" y="3701473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3348182" y="3886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3405909" y="4050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3463636" y="423718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3431309" y="444730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1840346" y="326326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1651000" y="337589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3341255" y="45766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 rot="20336787">
                <a:off x="1530599" y="3237629"/>
                <a:ext cx="1870363" cy="1394692"/>
                <a:chOff x="1651000" y="3251199"/>
                <a:chExt cx="1870363" cy="1394692"/>
              </a:xfrm>
            </p:grpSpPr>
            <p:sp>
              <p:nvSpPr>
                <p:cNvPr id="156" name="Oval 155"/>
                <p:cNvSpPr/>
                <p:nvPr/>
              </p:nvSpPr>
              <p:spPr>
                <a:xfrm>
                  <a:off x="249381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2842491" y="3415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2267528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2685473" y="332047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2052782" y="3251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3024909" y="34844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3108036" y="3592946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3283528" y="3701473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3348182" y="3886199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3405909" y="4050145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3463636" y="4237182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3431309" y="444730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1840346" y="326326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1651000" y="3375890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3341255" y="4576618"/>
                  <a:ext cx="57727" cy="6927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72" name="TextBox 171"/>
            <p:cNvSpPr txBox="1"/>
            <p:nvPr/>
          </p:nvSpPr>
          <p:spPr>
            <a:xfrm>
              <a:off x="1212273" y="2667307"/>
              <a:ext cx="29362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Calculations predict enormous ring of mass around the galaxy.</a:t>
              </a:r>
              <a:endParaRPr lang="en-US" dirty="0"/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831273" y="4052455"/>
            <a:ext cx="560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Dark Energy</a:t>
            </a:r>
            <a:r>
              <a:rPr lang="en-US" dirty="0" smtClean="0"/>
              <a:t>: Why is universal expansion accelerating?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 rot="1481762">
            <a:off x="5248482" y="3727335"/>
            <a:ext cx="371326" cy="1016775"/>
            <a:chOff x="7192818" y="1801091"/>
            <a:chExt cx="184727" cy="785090"/>
          </a:xfrm>
        </p:grpSpPr>
        <p:sp>
          <p:nvSpPr>
            <p:cNvPr id="63" name="Oval 62"/>
            <p:cNvSpPr/>
            <p:nvPr/>
          </p:nvSpPr>
          <p:spPr>
            <a:xfrm>
              <a:off x="7192818" y="1801091"/>
              <a:ext cx="184727" cy="39254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192818" y="2193636"/>
              <a:ext cx="184727" cy="39254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55272" y="357907"/>
            <a:ext cx="374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Dark Matter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19727" y="1385455"/>
            <a:ext cx="443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84.5% of the mass of the known universe. 26.8% of the total mass-energy.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9727" y="2089636"/>
            <a:ext cx="443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Does not interact with electromagnetism.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6364" y="2458968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Does not interact with light.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Does not contain charged particles.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819727" y="3417455"/>
            <a:ext cx="1858818" cy="1194771"/>
            <a:chOff x="819727" y="3417455"/>
            <a:chExt cx="1858818" cy="1194771"/>
          </a:xfrm>
        </p:grpSpPr>
        <p:sp>
          <p:nvSpPr>
            <p:cNvPr id="6" name="TextBox 5"/>
            <p:cNvSpPr txBox="1"/>
            <p:nvPr/>
          </p:nvSpPr>
          <p:spPr>
            <a:xfrm>
              <a:off x="819727" y="3417455"/>
              <a:ext cx="1858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Luminous Matter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819727" y="4269509"/>
              <a:ext cx="219364" cy="20781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506682" y="4188569"/>
              <a:ext cx="219364" cy="20781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829955" y="4011012"/>
              <a:ext cx="219364" cy="20781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000827" y="4243987"/>
              <a:ext cx="219364" cy="20781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111827" y="4404408"/>
              <a:ext cx="219364" cy="20781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48328" y="4163047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582882" y="4033981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60054" y="4331610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406236" y="4174714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19727" y="4508317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96654" y="4143602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892300" y="4241678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005609" y="4451805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081810" y="4323468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249054" y="4296002"/>
              <a:ext cx="66964" cy="809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 rot="18905532">
            <a:off x="5313438" y="3896884"/>
            <a:ext cx="272032" cy="697917"/>
            <a:chOff x="7192818" y="1801091"/>
            <a:chExt cx="184727" cy="785090"/>
          </a:xfrm>
        </p:grpSpPr>
        <p:sp>
          <p:nvSpPr>
            <p:cNvPr id="56" name="Oval 55"/>
            <p:cNvSpPr/>
            <p:nvPr/>
          </p:nvSpPr>
          <p:spPr>
            <a:xfrm>
              <a:off x="7192818" y="1801091"/>
              <a:ext cx="184727" cy="39254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192818" y="2193636"/>
              <a:ext cx="184727" cy="39254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/>
          <p:cNvSpPr/>
          <p:nvPr/>
        </p:nvSpPr>
        <p:spPr>
          <a:xfrm>
            <a:off x="5529195" y="4438190"/>
            <a:ext cx="66964" cy="809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85585" y="3914516"/>
            <a:ext cx="66964" cy="809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95159" y="3808540"/>
            <a:ext cx="66964" cy="809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1506682" y="4589257"/>
            <a:ext cx="219364" cy="17607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063336" y="3827014"/>
            <a:ext cx="219364" cy="408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377373" y="4477327"/>
            <a:ext cx="489528" cy="17607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959264" y="4477327"/>
            <a:ext cx="406400" cy="4641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73354" y="4674451"/>
            <a:ext cx="437573" cy="1629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174239" y="4542953"/>
            <a:ext cx="222692" cy="17607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342159" y="4134048"/>
            <a:ext cx="219364" cy="2078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6" grpId="0" animBg="1"/>
      <p:bldP spid="26" grpId="1" animBg="1"/>
      <p:bldP spid="26" grpId="2" animBg="1"/>
      <p:bldP spid="27" grpId="0" animBg="1"/>
      <p:bldP spid="28" grpId="0" animBg="1"/>
      <p:bldP spid="28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6181" y="357907"/>
            <a:ext cx="374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Dark Matter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73545" y="1466273"/>
            <a:ext cx="446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Massive analogue of Electroweak separation?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1620" y="2072989"/>
            <a:ext cx="7454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</a:t>
            </a:r>
            <a:r>
              <a:rPr lang="en-US" sz="3200" baseline="300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70000" y="2552414"/>
            <a:ext cx="1" cy="909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742" y="3450648"/>
            <a:ext cx="1376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</a:t>
            </a:r>
            <a:r>
              <a:rPr lang="en-US" sz="3200" dirty="0" smtClean="0">
                <a:solidFill>
                  <a:srgbClr val="0000FF"/>
                </a:solidFill>
              </a:rPr>
              <a:t> + </a:t>
            </a:r>
            <a:r>
              <a:rPr lang="en-US" sz="3200" dirty="0" err="1" smtClean="0">
                <a:solidFill>
                  <a:srgbClr val="0000FF"/>
                </a:solidFill>
              </a:rPr>
              <a:t>ϒ</a:t>
            </a:r>
            <a:r>
              <a:rPr lang="en-US" sz="3200" baseline="30000" dirty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1673" y="1844390"/>
            <a:ext cx="1246909" cy="813375"/>
            <a:chOff x="2747818" y="2072989"/>
            <a:chExt cx="1246909" cy="813375"/>
          </a:xfrm>
        </p:grpSpPr>
        <p:sp>
          <p:nvSpPr>
            <p:cNvPr id="8" name="Oval 7"/>
            <p:cNvSpPr/>
            <p:nvPr/>
          </p:nvSpPr>
          <p:spPr>
            <a:xfrm>
              <a:off x="2747818" y="2072989"/>
              <a:ext cx="1246909" cy="8133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09454" y="2159000"/>
              <a:ext cx="92363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GUT</a:t>
              </a:r>
              <a:endParaRPr lang="en-US" sz="3200" b="1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3385128" y="2750129"/>
            <a:ext cx="2" cy="712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733963" y="3462194"/>
            <a:ext cx="378691" cy="461665"/>
            <a:chOff x="2733963" y="3462194"/>
            <a:chExt cx="378691" cy="461665"/>
          </a:xfrm>
        </p:grpSpPr>
        <p:sp>
          <p:nvSpPr>
            <p:cNvPr id="14" name="Oval 13"/>
            <p:cNvSpPr/>
            <p:nvPr/>
          </p:nvSpPr>
          <p:spPr>
            <a:xfrm>
              <a:off x="2733963" y="3544456"/>
              <a:ext cx="378691" cy="3639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1672" y="3462194"/>
              <a:ext cx="323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L</a:t>
              </a:r>
              <a:endParaRPr lang="en-US" sz="2400" b="1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3616038" y="3479800"/>
            <a:ext cx="461816" cy="4733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3209636" y="3544456"/>
            <a:ext cx="323273" cy="363969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46034" y="3976254"/>
            <a:ext cx="102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Baryons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85130" y="3976254"/>
            <a:ext cx="148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Non-Baryons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22237" y="4849091"/>
            <a:ext cx="317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Supersymmetry</a:t>
            </a:r>
            <a:r>
              <a:rPr lang="en-US" sz="2800" dirty="0" smtClean="0"/>
              <a:t>???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0090" y="327377"/>
            <a:ext cx="3899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Supersymmetry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8239" y="1475184"/>
            <a:ext cx="26428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Bosons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Graviton</a:t>
            </a:r>
            <a:r>
              <a:rPr lang="en-US" dirty="0" smtClean="0"/>
              <a:t>: spin 2 or -2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Higgs: spin 0</a:t>
            </a:r>
          </a:p>
          <a:p>
            <a:endParaRPr lang="en-US" dirty="0"/>
          </a:p>
          <a:p>
            <a:r>
              <a:rPr lang="en-US" b="1" dirty="0" smtClean="0"/>
              <a:t>Fermions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Electrons: spin ½ or -½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Quarks: </a:t>
            </a:r>
            <a:r>
              <a:rPr lang="en-US" dirty="0"/>
              <a:t>spin ½ or -½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4020" y="1105852"/>
            <a:ext cx="41053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Superpartners</a:t>
            </a:r>
          </a:p>
          <a:p>
            <a:r>
              <a:rPr lang="en-US" b="1" dirty="0" err="1" smtClean="0"/>
              <a:t>SuperBosons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SuperGraviton</a:t>
            </a:r>
            <a:r>
              <a:rPr lang="en-US" dirty="0" smtClean="0"/>
              <a:t>: spin 1</a:t>
            </a:r>
            <a:r>
              <a:rPr lang="en-US" dirty="0" smtClean="0"/>
              <a:t>½ or </a:t>
            </a:r>
            <a:r>
              <a:rPr lang="en-US" dirty="0" smtClean="0"/>
              <a:t>-1</a:t>
            </a:r>
            <a:r>
              <a:rPr lang="en-US" dirty="0" smtClean="0"/>
              <a:t>½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SuperHiggs</a:t>
            </a:r>
            <a:r>
              <a:rPr lang="en-US" dirty="0" smtClean="0"/>
              <a:t>: spin ½ or -½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b="1" dirty="0" err="1" smtClean="0"/>
              <a:t>SuperFermions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SuperElectrons</a:t>
            </a:r>
            <a:r>
              <a:rPr lang="en-US" dirty="0" smtClean="0"/>
              <a:t>: spin </a:t>
            </a:r>
            <a:r>
              <a:rPr lang="en-US" dirty="0" smtClean="0"/>
              <a:t>1 or </a:t>
            </a:r>
            <a:r>
              <a:rPr lang="en-US" dirty="0" smtClean="0"/>
              <a:t>-</a:t>
            </a:r>
            <a:r>
              <a:rPr lang="en-US" dirty="0" smtClean="0"/>
              <a:t>1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SuperQuarks</a:t>
            </a:r>
            <a:r>
              <a:rPr lang="en-US" dirty="0" smtClean="0"/>
              <a:t>: spin </a:t>
            </a:r>
            <a:r>
              <a:rPr lang="en-US" dirty="0" smtClean="0"/>
              <a:t>1 or </a:t>
            </a:r>
            <a:r>
              <a:rPr lang="en-US" dirty="0" smtClean="0"/>
              <a:t>-</a:t>
            </a:r>
            <a:r>
              <a:rPr lang="en-US" dirty="0" smtClean="0"/>
              <a:t>1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02969" y="3806690"/>
            <a:ext cx="6902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Quantum Field Theory: Rather than talking about quantum properties of particles, talk about quantum properties of Space-Time.</a:t>
            </a:r>
          </a:p>
          <a:p>
            <a:endParaRPr lang="en-US" dirty="0"/>
          </a:p>
          <a:p>
            <a:r>
              <a:rPr lang="en-US" dirty="0" smtClean="0"/>
              <a:t>Superpartners exist in separate quantum Space-Time coordinates called “</a:t>
            </a:r>
            <a:r>
              <a:rPr lang="en-US" dirty="0" err="1" smtClean="0"/>
              <a:t>Superspace</a:t>
            </a:r>
            <a:r>
              <a:rPr lang="en-US" dirty="0" smtClean="0"/>
              <a:t>.” The existence of a </a:t>
            </a:r>
            <a:r>
              <a:rPr lang="en-US" dirty="0" err="1" smtClean="0"/>
              <a:t>superspace</a:t>
            </a:r>
            <a:r>
              <a:rPr lang="en-US" dirty="0" smtClean="0"/>
              <a:t> simplifies QFT significantly.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2969" y="5315015"/>
            <a:ext cx="690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Relativity can be derived from the theory of </a:t>
            </a:r>
            <a:r>
              <a:rPr lang="en-US" dirty="0" err="1" smtClean="0"/>
              <a:t>Supersymmetry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969" y="5882828"/>
            <a:ext cx="717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Predicts the energy level of electroweak recombination to great accuracy.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98" y="333520"/>
            <a:ext cx="3630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Dark Energy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11548" y="1295333"/>
            <a:ext cx="531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68.3% of the total mass-energy of the known universe.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4431" y="1664665"/>
            <a:ext cx="893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1916: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722" y="1664666"/>
            <a:ext cx="1622943" cy="1824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1726" y="1821531"/>
            <a:ext cx="3540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Relativity:</a:t>
            </a:r>
          </a:p>
          <a:p>
            <a:r>
              <a:rPr lang="en-US" dirty="0" smtClean="0"/>
              <a:t>Contracting Universe?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Einstein’s cosmological constant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44431" y="3896355"/>
            <a:ext cx="89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1929: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653" y="3896354"/>
            <a:ext cx="1580494" cy="2081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1726" y="3896355"/>
            <a:ext cx="3540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Edwin Hubble:</a:t>
            </a:r>
          </a:p>
          <a:p>
            <a:r>
              <a:rPr lang="en-US" dirty="0" smtClean="0"/>
              <a:t>Galaxies are receding?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Supports Friedman equations of general relativity. No cosmological constant.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81" y="1519002"/>
            <a:ext cx="6969878" cy="3499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414" y="441784"/>
            <a:ext cx="8089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Latest High Resolution Image of the Cosmic Microwave Background Radiation</a:t>
            </a:r>
            <a:endParaRPr lang="en-US" sz="32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068093" y="3492852"/>
            <a:ext cx="386536" cy="1719275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15898" y="5212127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Energy Region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47851" y="3492852"/>
            <a:ext cx="1711804" cy="1719275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09120" y="5212127"/>
            <a:ext cx="209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Energy Region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33070" y="5636682"/>
            <a:ext cx="237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Corresponds to areas of high mass density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9120" y="5636682"/>
            <a:ext cx="227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Corresponds to areas of low mass density</a:t>
            </a:r>
          </a:p>
        </p:txBody>
      </p:sp>
    </p:spTree>
    <p:extLst>
      <p:ext uri="{BB962C8B-B14F-4D97-AF65-F5344CB8AC3E}">
        <p14:creationId xmlns:p14="http://schemas.microsoft.com/office/powerpoint/2010/main" val="311405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78" y="0"/>
            <a:ext cx="4417486" cy="3231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6281" y="5246522"/>
            <a:ext cx="5862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Space itself is expanding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585" y="2726551"/>
            <a:ext cx="4688731" cy="29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9359" y="233547"/>
            <a:ext cx="11289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1998: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03" y="233547"/>
            <a:ext cx="3117491" cy="2468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5766" y="236196"/>
            <a:ext cx="2950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 very very distant supernovae:</a:t>
            </a:r>
          </a:p>
          <a:p>
            <a:r>
              <a:rPr lang="en-US" dirty="0" smtClean="0"/>
              <a:t>Redshift was less in the past.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Universe is accelerating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Cosmological constant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263" y="3060738"/>
            <a:ext cx="419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far away = Looking back in 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263" y="3468553"/>
            <a:ext cx="432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Match observed data to predicted data based on Hubble’s Law.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63" y="3430070"/>
            <a:ext cx="3763598" cy="2377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8060" y="2932726"/>
            <a:ext cx="275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Type 1a Supernovae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9217" y="4592310"/>
            <a:ext cx="413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What is causing this acceleration?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9460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0" y="381000"/>
            <a:ext cx="4493520" cy="449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9963" y="500280"/>
            <a:ext cx="2912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 the universe open, closed, or cyclic?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259963" y="1731737"/>
            <a:ext cx="32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Cosmological Constant or Quintessence?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59963" y="3091472"/>
            <a:ext cx="27967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Cosmic Coincidence?</a:t>
            </a:r>
          </a:p>
          <a:p>
            <a:r>
              <a:rPr lang="en-US" sz="2400" dirty="0" smtClean="0"/>
              <a:t>Why did acceleration start when it did?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80623" y="5156728"/>
            <a:ext cx="5978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We know nothing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89460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72" y="510812"/>
            <a:ext cx="535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Why Is This Important?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46" y="1518629"/>
            <a:ext cx="6380789" cy="3573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9258" y="5207743"/>
            <a:ext cx="45383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The Big Bang!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02797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694" y="994013"/>
            <a:ext cx="7050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The CMB was discovered in 1964. The Big Bang Theory was NOT the most popular theory in Cosmology at the time.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97694" y="2594442"/>
            <a:ext cx="7050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Despite all the fancy colors and swirls on the map, the CMB is actually very isotropic. Variations are on the order of 0.0002K.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97693" y="4281726"/>
            <a:ext cx="7050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CMB uniformity due to spread of free photons soon after the Big Bang, known as the photon decoupling epoch.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51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0304" y="342454"/>
            <a:ext cx="4249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Photon Decoupling</a:t>
            </a:r>
            <a:endParaRPr lang="en-US" sz="4000" b="1" dirty="0"/>
          </a:p>
        </p:txBody>
      </p:sp>
      <p:grpSp>
        <p:nvGrpSpPr>
          <p:cNvPr id="87" name="Group 86"/>
          <p:cNvGrpSpPr/>
          <p:nvPr/>
        </p:nvGrpSpPr>
        <p:grpSpPr>
          <a:xfrm>
            <a:off x="3111563" y="1255665"/>
            <a:ext cx="2608581" cy="1693640"/>
            <a:chOff x="3111563" y="1255665"/>
            <a:chExt cx="2608581" cy="1693640"/>
          </a:xfrm>
        </p:grpSpPr>
        <p:grpSp>
          <p:nvGrpSpPr>
            <p:cNvPr id="32" name="Group 31"/>
            <p:cNvGrpSpPr/>
            <p:nvPr/>
          </p:nvGrpSpPr>
          <p:grpSpPr>
            <a:xfrm>
              <a:off x="3111563" y="1255665"/>
              <a:ext cx="2608581" cy="1693640"/>
              <a:chOff x="3111563" y="1255665"/>
              <a:chExt cx="2608581" cy="169364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313936" y="1667283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386869" y="1393004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13936" y="1255665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111563" y="1799667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742387" y="1947313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208211" y="2678196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906709" y="1498434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63022" y="2122306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227449" y="2458020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367417" y="1664113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793586" y="2458020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430242" y="2218422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906709" y="2542642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906709" y="1895189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448999" y="2218422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93586" y="1315911"/>
                <a:ext cx="271145" cy="27110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3942178" y="149843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358888" y="139300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869010" y="1651031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49638" y="1827412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999" y="2353977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940364" y="203074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558679" y="2296306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065293" y="2610419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222364" y="2678197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386895" y="1723962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861967" y="1965543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220314" y="1811759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491459" y="2166298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365999" y="2528968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861967" y="244890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562813" y="1596336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61" name="Straight Arrow Connector 60"/>
          <p:cNvCxnSpPr>
            <a:stCxn id="48" idx="4"/>
            <a:endCxn id="19" idx="1"/>
          </p:cNvCxnSpPr>
          <p:nvPr/>
        </p:nvCxnSpPr>
        <p:spPr>
          <a:xfrm>
            <a:off x="3634167" y="1731890"/>
            <a:ext cx="147928" cy="255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9" idx="7"/>
            <a:endCxn id="34" idx="3"/>
          </p:cNvCxnSpPr>
          <p:nvPr/>
        </p:nvCxnSpPr>
        <p:spPr>
          <a:xfrm flipV="1">
            <a:off x="3973824" y="1508707"/>
            <a:ext cx="405963" cy="47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4" idx="4"/>
            <a:endCxn id="3" idx="0"/>
          </p:cNvCxnSpPr>
          <p:nvPr/>
        </p:nvCxnSpPr>
        <p:spPr>
          <a:xfrm>
            <a:off x="4430242" y="1528558"/>
            <a:ext cx="19267" cy="138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2" idx="4"/>
            <a:endCxn id="26" idx="2"/>
          </p:cNvCxnSpPr>
          <p:nvPr/>
        </p:nvCxnSpPr>
        <p:spPr>
          <a:xfrm flipH="1">
            <a:off x="4430242" y="1859516"/>
            <a:ext cx="28007" cy="49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39" idx="7"/>
            <a:endCxn id="37" idx="1"/>
          </p:cNvCxnSpPr>
          <p:nvPr/>
        </p:nvCxnSpPr>
        <p:spPr>
          <a:xfrm>
            <a:off x="4680488" y="2316157"/>
            <a:ext cx="789410" cy="576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37" idx="0"/>
            <a:endCxn id="40" idx="1"/>
          </p:cNvCxnSpPr>
          <p:nvPr/>
        </p:nvCxnSpPr>
        <p:spPr>
          <a:xfrm flipH="1">
            <a:off x="5086192" y="2353977"/>
            <a:ext cx="434161" cy="276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0" idx="2"/>
            <a:endCxn id="24" idx="4"/>
          </p:cNvCxnSpPr>
          <p:nvPr/>
        </p:nvCxnSpPr>
        <p:spPr>
          <a:xfrm flipV="1">
            <a:off x="5065293" y="1935222"/>
            <a:ext cx="437697" cy="742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36" idx="0"/>
            <a:endCxn id="41" idx="5"/>
          </p:cNvCxnSpPr>
          <p:nvPr/>
        </p:nvCxnSpPr>
        <p:spPr>
          <a:xfrm flipH="1">
            <a:off x="4344173" y="1827412"/>
            <a:ext cx="1076819" cy="966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41" idx="7"/>
            <a:endCxn id="47" idx="2"/>
          </p:cNvCxnSpPr>
          <p:nvPr/>
        </p:nvCxnSpPr>
        <p:spPr>
          <a:xfrm flipH="1" flipV="1">
            <a:off x="3861967" y="2516681"/>
            <a:ext cx="482206" cy="181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47" idx="2"/>
            <a:endCxn id="33" idx="1"/>
          </p:cNvCxnSpPr>
          <p:nvPr/>
        </p:nvCxnSpPr>
        <p:spPr>
          <a:xfrm flipV="1">
            <a:off x="3861967" y="1518285"/>
            <a:ext cx="101110" cy="9983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075656" y="1518285"/>
            <a:ext cx="876377" cy="17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7" name="Group 186"/>
          <p:cNvGrpSpPr/>
          <p:nvPr/>
        </p:nvGrpSpPr>
        <p:grpSpPr>
          <a:xfrm>
            <a:off x="2820731" y="2939764"/>
            <a:ext cx="3461201" cy="3582848"/>
            <a:chOff x="2820731" y="2939764"/>
            <a:chExt cx="3461201" cy="3582848"/>
          </a:xfrm>
        </p:grpSpPr>
        <p:grpSp>
          <p:nvGrpSpPr>
            <p:cNvPr id="86" name="Group 85"/>
            <p:cNvGrpSpPr/>
            <p:nvPr/>
          </p:nvGrpSpPr>
          <p:grpSpPr>
            <a:xfrm>
              <a:off x="3430216" y="2939764"/>
              <a:ext cx="2062130" cy="698810"/>
              <a:chOff x="3430216" y="2939764"/>
              <a:chExt cx="2062130" cy="698810"/>
            </a:xfrm>
          </p:grpSpPr>
          <p:sp>
            <p:nvSpPr>
              <p:cNvPr id="84" name="Down Arrow 83"/>
              <p:cNvSpPr/>
              <p:nvPr/>
            </p:nvSpPr>
            <p:spPr>
              <a:xfrm>
                <a:off x="3430216" y="3067817"/>
                <a:ext cx="2062130" cy="570757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55825" y="2939764"/>
                <a:ext cx="14984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Inflation</a:t>
                </a:r>
                <a:endParaRPr lang="en-US" sz="2800" b="1" dirty="0"/>
              </a:p>
            </p:txBody>
          </p:sp>
        </p:grpSp>
        <p:sp>
          <p:nvSpPr>
            <p:cNvPr id="156" name="Oval 155"/>
            <p:cNvSpPr/>
            <p:nvPr/>
          </p:nvSpPr>
          <p:spPr>
            <a:xfrm>
              <a:off x="2956304" y="4425347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562813" y="4351889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312569" y="4086857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944314" y="4744614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196823" y="4487443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208001" y="5123797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6010787" y="5580998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285419" y="6115949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80488" y="5716551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421503" y="4824610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572885" y="5095719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768488" y="5780497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2949169" y="5258098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2820731" y="6115949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423106" y="6251503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258458" y="5393652"/>
              <a:ext cx="271145" cy="2711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365072" y="427076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741018" y="5056020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219831" y="509697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3658014" y="4474095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077606" y="4609060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4507780" y="4866230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957751" y="4934007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5900365" y="5644943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5325260" y="4541872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2949168" y="5258098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2844389" y="6115949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3906855" y="5780497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4373932" y="5366828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4797656" y="5716553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4421503" y="625150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5353919" y="6134574"/>
              <a:ext cx="142708" cy="13555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89" name="Straight Arrow Connector 188"/>
          <p:cNvCxnSpPr>
            <a:stCxn id="55" idx="7"/>
            <a:endCxn id="166" idx="2"/>
          </p:cNvCxnSpPr>
          <p:nvPr/>
        </p:nvCxnSpPr>
        <p:spPr>
          <a:xfrm>
            <a:off x="3199415" y="4628911"/>
            <a:ext cx="373470" cy="602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6" idx="6"/>
          </p:cNvCxnSpPr>
          <p:nvPr/>
        </p:nvCxnSpPr>
        <p:spPr>
          <a:xfrm flipV="1">
            <a:off x="3844030" y="3838340"/>
            <a:ext cx="1505608" cy="1392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>
            <a:stCxn id="53" idx="0"/>
          </p:cNvCxnSpPr>
          <p:nvPr/>
        </p:nvCxnSpPr>
        <p:spPr>
          <a:xfrm flipH="1" flipV="1">
            <a:off x="4650488" y="3838340"/>
            <a:ext cx="640697" cy="1258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>
            <a:stCxn id="57" idx="2"/>
          </p:cNvCxnSpPr>
          <p:nvPr/>
        </p:nvCxnSpPr>
        <p:spPr>
          <a:xfrm flipH="1">
            <a:off x="5720144" y="5001784"/>
            <a:ext cx="237607" cy="1520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1" idx="3"/>
          </p:cNvCxnSpPr>
          <p:nvPr/>
        </p:nvCxnSpPr>
        <p:spPr>
          <a:xfrm flipH="1">
            <a:off x="2240512" y="5625058"/>
            <a:ext cx="2057654" cy="19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64" idx="4"/>
          </p:cNvCxnSpPr>
          <p:nvPr/>
        </p:nvCxnSpPr>
        <p:spPr>
          <a:xfrm flipH="1">
            <a:off x="3227449" y="5987660"/>
            <a:ext cx="1588612" cy="704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>
            <a:stCxn id="179" idx="1"/>
            <a:endCxn id="177" idx="2"/>
          </p:cNvCxnSpPr>
          <p:nvPr/>
        </p:nvCxnSpPr>
        <p:spPr>
          <a:xfrm flipH="1" flipV="1">
            <a:off x="4797656" y="5784330"/>
            <a:ext cx="577162" cy="370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53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853" y="345143"/>
            <a:ext cx="7910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What Exactly Was The Big Bang?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30" y="1386007"/>
            <a:ext cx="3338070" cy="2670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359" y="1711912"/>
            <a:ext cx="3767684" cy="43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68047" y="994011"/>
            <a:ext cx="6268503" cy="6571532"/>
            <a:chOff x="2968047" y="994011"/>
            <a:chExt cx="6268503" cy="6571532"/>
          </a:xfrm>
        </p:grpSpPr>
        <p:cxnSp>
          <p:nvCxnSpPr>
            <p:cNvPr id="6" name="Curved Connector 5"/>
            <p:cNvCxnSpPr/>
            <p:nvPr/>
          </p:nvCxnSpPr>
          <p:spPr>
            <a:xfrm rot="16200000" flipV="1">
              <a:off x="4404235" y="4624964"/>
              <a:ext cx="2043249" cy="135287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urved Connector 6"/>
            <p:cNvCxnSpPr/>
            <p:nvPr/>
          </p:nvCxnSpPr>
          <p:spPr>
            <a:xfrm rot="5400000" flipH="1" flipV="1">
              <a:off x="5757112" y="4624964"/>
              <a:ext cx="2043249" cy="135287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2968047" y="994011"/>
              <a:ext cx="1781374" cy="6571531"/>
            </a:xfrm>
            <a:prstGeom prst="arc">
              <a:avLst>
                <a:gd name="adj1" fmla="val 16762327"/>
                <a:gd name="adj2" fmla="val 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>
              <a:off x="7455176" y="994012"/>
              <a:ext cx="1781374" cy="6571531"/>
            </a:xfrm>
            <a:prstGeom prst="arc">
              <a:avLst>
                <a:gd name="adj1" fmla="val 16762327"/>
                <a:gd name="adj2" fmla="val 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4536" y="5807914"/>
            <a:ext cx="4871481" cy="646331"/>
            <a:chOff x="1344536" y="5807914"/>
            <a:chExt cx="4871481" cy="646331"/>
          </a:xfrm>
        </p:grpSpPr>
        <p:cxnSp>
          <p:nvCxnSpPr>
            <p:cNvPr id="15" name="Straight Arrow Connector 14"/>
            <p:cNvCxnSpPr>
              <a:endCxn id="20" idx="3"/>
            </p:cNvCxnSpPr>
            <p:nvPr/>
          </p:nvCxnSpPr>
          <p:spPr>
            <a:xfrm flipH="1">
              <a:off x="3178945" y="5867439"/>
              <a:ext cx="3037072" cy="263641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44536" y="5807914"/>
              <a:ext cx="1834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Planck Era: 10</a:t>
              </a:r>
              <a:r>
                <a:rPr lang="en-US" b="1" baseline="30000" dirty="0" smtClean="0"/>
                <a:t>-43</a:t>
              </a:r>
              <a:r>
                <a:rPr lang="en-US" b="1" dirty="0" smtClean="0"/>
                <a:t>s</a:t>
              </a:r>
            </a:p>
            <a:p>
              <a:r>
                <a:rPr lang="en-US" b="1" dirty="0"/>
                <a:t>	</a:t>
              </a:r>
              <a:r>
                <a:rPr lang="en-US" b="1" dirty="0" smtClean="0"/>
                <a:t>???</a:t>
              </a:r>
              <a:endParaRPr lang="en-US" b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31658" y="5172077"/>
            <a:ext cx="5608602" cy="681556"/>
            <a:chOff x="731658" y="5172077"/>
            <a:chExt cx="5608602" cy="681556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3303188" y="5453266"/>
              <a:ext cx="3037072" cy="130503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019469" y="5807914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091773" y="5685714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950444" y="5652805"/>
              <a:ext cx="11043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133188" y="5597573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85127" y="5708574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978054" y="5754293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02298" y="5754293"/>
              <a:ext cx="8282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1658" y="5172077"/>
              <a:ext cx="2571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GUT Era: 10</a:t>
              </a:r>
              <a:r>
                <a:rPr lang="en-US" b="1" baseline="30000" dirty="0" smtClean="0"/>
                <a:t>-38</a:t>
              </a:r>
              <a:r>
                <a:rPr lang="en-US" b="1" dirty="0" smtClean="0"/>
                <a:t>s</a:t>
              </a:r>
            </a:p>
            <a:p>
              <a:r>
                <a:rPr lang="en-US" b="1" dirty="0" smtClean="0"/>
                <a:t>Gravity Becomes Distinct</a:t>
              </a:r>
              <a:endParaRPr lang="en-US" dirty="0"/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2402592" y="4600842"/>
            <a:ext cx="6487744" cy="1070777"/>
            <a:chOff x="2402592" y="4600842"/>
            <a:chExt cx="6487744" cy="1070777"/>
          </a:xfrm>
        </p:grpSpPr>
        <p:grpSp>
          <p:nvGrpSpPr>
            <p:cNvPr id="42" name="Group 41"/>
            <p:cNvGrpSpPr/>
            <p:nvPr/>
          </p:nvGrpSpPr>
          <p:grpSpPr>
            <a:xfrm>
              <a:off x="6598727" y="5025288"/>
              <a:ext cx="2291609" cy="646331"/>
              <a:chOff x="6598727" y="5025288"/>
              <a:chExt cx="2291609" cy="646331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6598727" y="5356626"/>
                <a:ext cx="85644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455176" y="5025288"/>
                <a:ext cx="1435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Inflationary Epoch</a:t>
                </a:r>
                <a:endParaRPr lang="en-US" b="1" dirty="0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402592" y="4600842"/>
              <a:ext cx="4815133" cy="898143"/>
              <a:chOff x="2402592" y="4600842"/>
              <a:chExt cx="4872973" cy="898143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4238493" y="5011483"/>
                <a:ext cx="3037072" cy="13805"/>
              </a:xfrm>
              <a:prstGeom prst="straightConnector1">
                <a:avLst/>
              </a:prstGeom>
              <a:ln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6866484" y="5105553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260748" y="510026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541218" y="507740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997325" y="51390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011674" y="54351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81674" y="51720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50671" y="522585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598727" y="5158720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728874" y="53337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889615" y="529279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298845" y="528804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216016" y="54532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8389" y="51720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757029" y="5194840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161196" y="5058272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515898" y="5082693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109256" y="5358770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244025" y="51253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681556" y="51263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375560" y="511204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474483" y="52375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987888" y="525190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606819" y="522328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781761" y="5100266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402592" y="4600842"/>
                <a:ext cx="24848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Electroweak Era: 10</a:t>
                </a:r>
                <a:r>
                  <a:rPr lang="en-US" b="1" baseline="30000" dirty="0" smtClean="0"/>
                  <a:t>-10</a:t>
                </a:r>
                <a:r>
                  <a:rPr lang="en-US" b="1" dirty="0" smtClean="0"/>
                  <a:t>s</a:t>
                </a:r>
              </a:p>
              <a:p>
                <a:r>
                  <a:rPr lang="en-US" b="1" dirty="0" smtClean="0"/>
                  <a:t>Reheating</a:t>
                </a:r>
                <a:endParaRPr lang="en-US" b="1" dirty="0"/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43240" y="4279778"/>
            <a:ext cx="7264911" cy="687759"/>
            <a:chOff x="143240" y="4279778"/>
            <a:chExt cx="7264911" cy="687759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2319763" y="4547230"/>
              <a:ext cx="5088388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5251316" y="4890967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134896" y="472359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302230" y="473894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760816" y="483896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056729" y="492181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168487" y="469697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458389" y="469697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609510" y="471983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165567" y="476180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65685" y="478466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659012" y="4761801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978054" y="472359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07898" y="4733094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515898" y="486182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102298" y="484524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843535" y="489096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640141" y="490897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361018" y="4913827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979039" y="473894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949313" y="483038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499803" y="487609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292731" y="4784661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020454" y="4830380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43240" y="4279778"/>
              <a:ext cx="2402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Particle Era: 0.001s</a:t>
              </a:r>
            </a:p>
            <a:p>
              <a:r>
                <a:rPr lang="en-US" b="1" dirty="0" smtClean="0"/>
                <a:t>Constant Annihilation</a:t>
              </a:r>
              <a:endParaRPr lang="en-US" b="1" dirty="0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1458799" y="3685521"/>
            <a:ext cx="5986101" cy="778570"/>
            <a:chOff x="1458799" y="3685521"/>
            <a:chExt cx="5986101" cy="778570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4141461" y="3992007"/>
              <a:ext cx="3303439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7275565" y="4331852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7266674" y="416239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044243" y="438354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582992" y="441728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617446" y="4180868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007848" y="4155161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174601" y="4381923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648484" y="4346566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167938" y="4116679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251316" y="4381923"/>
              <a:ext cx="82829" cy="4571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47146" y="4300023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467676" y="4139539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443847" y="4157655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913293" y="4106620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111110" y="4226587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6727340" y="4274170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955361" y="4318263"/>
              <a:ext cx="82829" cy="10937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990727" y="4335966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870854" y="4133157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802120" y="4149364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401489" y="4354712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6219401" y="4164791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465492" y="4354712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5127072" y="4226587"/>
              <a:ext cx="82829" cy="10937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458799" y="3685521"/>
              <a:ext cx="2696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Nucleosynthesis</a:t>
              </a:r>
              <a:r>
                <a:rPr lang="en-US" b="1" dirty="0" smtClean="0"/>
                <a:t> Era: 3min</a:t>
              </a:r>
            </a:p>
            <a:p>
              <a:r>
                <a:rPr lang="en-US" b="1" dirty="0" smtClean="0"/>
                <a:t>Protons + Neutrons</a:t>
              </a:r>
              <a:endParaRPr lang="en-US" b="1" dirty="0"/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1026823" y="2388393"/>
            <a:ext cx="6503387" cy="838926"/>
            <a:chOff x="1026823" y="2388393"/>
            <a:chExt cx="6503387" cy="838926"/>
          </a:xfrm>
        </p:grpSpPr>
        <p:grpSp>
          <p:nvGrpSpPr>
            <p:cNvPr id="207" name="Group 206"/>
            <p:cNvGrpSpPr/>
            <p:nvPr/>
          </p:nvGrpSpPr>
          <p:grpSpPr>
            <a:xfrm>
              <a:off x="6760960" y="2710601"/>
              <a:ext cx="309191" cy="179083"/>
              <a:chOff x="2768750" y="2830327"/>
              <a:chExt cx="309191" cy="179083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2968047" y="2830327"/>
                <a:ext cx="109894" cy="179083"/>
                <a:chOff x="2460540" y="2160408"/>
                <a:chExt cx="109894" cy="179083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7" name="Oval 116"/>
              <p:cNvSpPr/>
              <p:nvPr/>
            </p:nvSpPr>
            <p:spPr>
              <a:xfrm>
                <a:off x="2768750" y="2963691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1" name="Straight Arrow Connector 150"/>
            <p:cNvCxnSpPr/>
            <p:nvPr/>
          </p:nvCxnSpPr>
          <p:spPr>
            <a:xfrm flipH="1" flipV="1">
              <a:off x="3796339" y="2639945"/>
              <a:ext cx="3733871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8" name="Group 207"/>
            <p:cNvGrpSpPr/>
            <p:nvPr/>
          </p:nvGrpSpPr>
          <p:grpSpPr>
            <a:xfrm>
              <a:off x="6042557" y="2942535"/>
              <a:ext cx="483170" cy="284784"/>
              <a:chOff x="1087708" y="2897009"/>
              <a:chExt cx="483170" cy="284784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1488049" y="289700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087708" y="307241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1" name="Group 170"/>
              <p:cNvGrpSpPr/>
              <p:nvPr/>
            </p:nvGrpSpPr>
            <p:grpSpPr>
              <a:xfrm>
                <a:off x="1261707" y="2919869"/>
                <a:ext cx="207073" cy="261924"/>
                <a:chOff x="3014376" y="2514533"/>
                <a:chExt cx="207073" cy="261924"/>
              </a:xfrm>
            </p:grpSpPr>
            <p:sp>
              <p:nvSpPr>
                <p:cNvPr id="172" name="Oval 171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3" name="Group 212"/>
            <p:cNvGrpSpPr/>
            <p:nvPr/>
          </p:nvGrpSpPr>
          <p:grpSpPr>
            <a:xfrm>
              <a:off x="5325805" y="3026976"/>
              <a:ext cx="309191" cy="179083"/>
              <a:chOff x="2768750" y="2830327"/>
              <a:chExt cx="309191" cy="179083"/>
            </a:xfrm>
          </p:grpSpPr>
          <p:grpSp>
            <p:nvGrpSpPr>
              <p:cNvPr id="214" name="Group 213"/>
              <p:cNvGrpSpPr/>
              <p:nvPr/>
            </p:nvGrpSpPr>
            <p:grpSpPr>
              <a:xfrm>
                <a:off x="2968047" y="2830327"/>
                <a:ext cx="109894" cy="179083"/>
                <a:chOff x="2460540" y="2160408"/>
                <a:chExt cx="109894" cy="179083"/>
              </a:xfrm>
            </p:grpSpPr>
            <p:sp>
              <p:nvSpPr>
                <p:cNvPr id="216" name="Oval 215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5" name="Oval 214"/>
              <p:cNvSpPr/>
              <p:nvPr/>
            </p:nvSpPr>
            <p:spPr>
              <a:xfrm>
                <a:off x="2768750" y="2963691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6957483" y="2975548"/>
              <a:ext cx="309191" cy="179083"/>
              <a:chOff x="2768750" y="2830327"/>
              <a:chExt cx="309191" cy="179083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2968047" y="2830327"/>
                <a:ext cx="109894" cy="179083"/>
                <a:chOff x="2460540" y="2160408"/>
                <a:chExt cx="109894" cy="179083"/>
              </a:xfrm>
            </p:grpSpPr>
            <p:sp>
              <p:nvSpPr>
                <p:cNvPr id="221" name="Oval 220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0" name="Oval 219"/>
              <p:cNvSpPr/>
              <p:nvPr/>
            </p:nvSpPr>
            <p:spPr>
              <a:xfrm>
                <a:off x="2768750" y="2963691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3" name="Group 222"/>
            <p:cNvGrpSpPr/>
            <p:nvPr/>
          </p:nvGrpSpPr>
          <p:grpSpPr>
            <a:xfrm>
              <a:off x="4874262" y="2800143"/>
              <a:ext cx="483170" cy="284784"/>
              <a:chOff x="1087708" y="2897009"/>
              <a:chExt cx="483170" cy="284784"/>
            </a:xfrm>
          </p:grpSpPr>
          <p:sp>
            <p:nvSpPr>
              <p:cNvPr id="224" name="Oval 223"/>
              <p:cNvSpPr/>
              <p:nvPr/>
            </p:nvSpPr>
            <p:spPr>
              <a:xfrm>
                <a:off x="1488049" y="289700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1087708" y="307241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6" name="Group 225"/>
              <p:cNvGrpSpPr/>
              <p:nvPr/>
            </p:nvGrpSpPr>
            <p:grpSpPr>
              <a:xfrm>
                <a:off x="1261707" y="2919869"/>
                <a:ext cx="207073" cy="261924"/>
                <a:chOff x="3014376" y="2514533"/>
                <a:chExt cx="207073" cy="261924"/>
              </a:xfrm>
            </p:grpSpPr>
            <p:sp>
              <p:nvSpPr>
                <p:cNvPr id="227" name="Oval 226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2559" y="2653750"/>
              <a:ext cx="520189" cy="447883"/>
            </a:xfrm>
            <a:prstGeom prst="rect">
              <a:avLst/>
            </a:prstGeom>
          </p:spPr>
        </p:pic>
        <p:sp>
          <p:nvSpPr>
            <p:cNvPr id="233" name="TextBox 232"/>
            <p:cNvSpPr txBox="1"/>
            <p:nvPr/>
          </p:nvSpPr>
          <p:spPr>
            <a:xfrm>
              <a:off x="1026823" y="2388393"/>
              <a:ext cx="2695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Atomic Era: 1 billion years</a:t>
              </a:r>
            </a:p>
            <a:p>
              <a:r>
                <a:rPr lang="en-US" b="1" dirty="0" smtClean="0"/>
                <a:t>Atoms + First Stars</a:t>
              </a:r>
              <a:endParaRPr lang="en-US" b="1" dirty="0"/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1409534" y="1269098"/>
            <a:ext cx="6366973" cy="1212546"/>
            <a:chOff x="1409534" y="1269098"/>
            <a:chExt cx="6366973" cy="1212546"/>
          </a:xfrm>
        </p:grpSpPr>
        <p:cxnSp>
          <p:nvCxnSpPr>
            <p:cNvPr id="152" name="Straight Arrow Connector 151"/>
            <p:cNvCxnSpPr/>
            <p:nvPr/>
          </p:nvCxnSpPr>
          <p:spPr>
            <a:xfrm flipH="1" flipV="1">
              <a:off x="3561656" y="1591980"/>
              <a:ext cx="4214851" cy="13806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1" name="Group 240"/>
            <p:cNvGrpSpPr/>
            <p:nvPr/>
          </p:nvGrpSpPr>
          <p:grpSpPr>
            <a:xfrm rot="20459938">
              <a:off x="6239031" y="1715851"/>
              <a:ext cx="1142275" cy="554759"/>
              <a:chOff x="1377610" y="1311545"/>
              <a:chExt cx="1358898" cy="593647"/>
            </a:xfrm>
          </p:grpSpPr>
          <p:grpSp>
            <p:nvGrpSpPr>
              <p:cNvPr id="240" name="Group 239"/>
              <p:cNvGrpSpPr/>
              <p:nvPr/>
            </p:nvGrpSpPr>
            <p:grpSpPr>
              <a:xfrm rot="9546798">
                <a:off x="1377610" y="1311545"/>
                <a:ext cx="1358898" cy="593647"/>
                <a:chOff x="1377609" y="1311545"/>
                <a:chExt cx="1590437" cy="731704"/>
              </a:xfrm>
            </p:grpSpPr>
            <p:cxnSp>
              <p:nvCxnSpPr>
                <p:cNvPr id="236" name="Curved Connector 235"/>
                <p:cNvCxnSpPr/>
                <p:nvPr/>
              </p:nvCxnSpPr>
              <p:spPr>
                <a:xfrm>
                  <a:off x="1725609" y="1311545"/>
                  <a:ext cx="897316" cy="731704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8" name="Arc 237"/>
                <p:cNvSpPr/>
                <p:nvPr/>
              </p:nvSpPr>
              <p:spPr>
                <a:xfrm flipH="1">
                  <a:off x="1377609" y="1311545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Arc 238"/>
                <p:cNvSpPr/>
                <p:nvPr/>
              </p:nvSpPr>
              <p:spPr>
                <a:xfrm flipV="1">
                  <a:off x="2277803" y="1656688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4" name="Oval 233"/>
              <p:cNvSpPr/>
              <p:nvPr/>
            </p:nvSpPr>
            <p:spPr>
              <a:xfrm>
                <a:off x="1781373" y="1466403"/>
                <a:ext cx="538390" cy="31753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/>
            <p:cNvGrpSpPr/>
            <p:nvPr/>
          </p:nvGrpSpPr>
          <p:grpSpPr>
            <a:xfrm rot="1376965">
              <a:off x="4902846" y="1926885"/>
              <a:ext cx="1142275" cy="554759"/>
              <a:chOff x="1377610" y="1311545"/>
              <a:chExt cx="1358898" cy="593647"/>
            </a:xfrm>
          </p:grpSpPr>
          <p:grpSp>
            <p:nvGrpSpPr>
              <p:cNvPr id="243" name="Group 242"/>
              <p:cNvGrpSpPr/>
              <p:nvPr/>
            </p:nvGrpSpPr>
            <p:grpSpPr>
              <a:xfrm rot="9546798">
                <a:off x="1377610" y="1311545"/>
                <a:ext cx="1358898" cy="593647"/>
                <a:chOff x="1377609" y="1311545"/>
                <a:chExt cx="1590437" cy="731704"/>
              </a:xfrm>
            </p:grpSpPr>
            <p:cxnSp>
              <p:nvCxnSpPr>
                <p:cNvPr id="245" name="Curved Connector 244"/>
                <p:cNvCxnSpPr/>
                <p:nvPr/>
              </p:nvCxnSpPr>
              <p:spPr>
                <a:xfrm>
                  <a:off x="1725609" y="1311545"/>
                  <a:ext cx="897316" cy="731704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" name="Arc 245"/>
                <p:cNvSpPr/>
                <p:nvPr/>
              </p:nvSpPr>
              <p:spPr>
                <a:xfrm flipH="1">
                  <a:off x="1377609" y="1311545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Arc 246"/>
                <p:cNvSpPr/>
                <p:nvPr/>
              </p:nvSpPr>
              <p:spPr>
                <a:xfrm flipV="1">
                  <a:off x="2277803" y="1656688"/>
                  <a:ext cx="690243" cy="38656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4" name="Oval 243"/>
              <p:cNvSpPr/>
              <p:nvPr/>
            </p:nvSpPr>
            <p:spPr>
              <a:xfrm>
                <a:off x="1781373" y="1466403"/>
                <a:ext cx="538390" cy="31753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TextBox 248"/>
            <p:cNvSpPr txBox="1"/>
            <p:nvPr/>
          </p:nvSpPr>
          <p:spPr>
            <a:xfrm>
              <a:off x="1409534" y="1269098"/>
              <a:ext cx="2152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Galactic Era: Present</a:t>
              </a:r>
            </a:p>
            <a:p>
              <a:r>
                <a:rPr lang="en-US" b="1" dirty="0" smtClean="0"/>
                <a:t>Galaxies +</a:t>
              </a:r>
              <a:r>
                <a:rPr lang="en-US" b="1" dirty="0"/>
                <a:t> </a:t>
              </a:r>
              <a:r>
                <a:rPr lang="en-US" b="1" dirty="0" smtClean="0"/>
                <a:t>Clusters</a:t>
              </a:r>
              <a:endParaRPr lang="en-US" b="1" dirty="0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391877" y="3116518"/>
            <a:ext cx="8752123" cy="825466"/>
            <a:chOff x="391877" y="3116518"/>
            <a:chExt cx="8752123" cy="825466"/>
          </a:xfrm>
        </p:grpSpPr>
        <p:grpSp>
          <p:nvGrpSpPr>
            <p:cNvPr id="212" name="Group 211"/>
            <p:cNvGrpSpPr/>
            <p:nvPr/>
          </p:nvGrpSpPr>
          <p:grpSpPr>
            <a:xfrm>
              <a:off x="391877" y="3116518"/>
              <a:ext cx="7125759" cy="825466"/>
              <a:chOff x="391877" y="3116518"/>
              <a:chExt cx="7125759" cy="825466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6567694" y="3508192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183383" y="3717182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76310" y="372987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872532" y="3767058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Arrow Connector 149"/>
              <p:cNvCxnSpPr/>
              <p:nvPr/>
            </p:nvCxnSpPr>
            <p:spPr>
              <a:xfrm flipH="1" flipV="1">
                <a:off x="2736507" y="3331737"/>
                <a:ext cx="4781129" cy="13806"/>
              </a:xfrm>
              <a:prstGeom prst="straightConnector1">
                <a:avLst/>
              </a:prstGeom>
              <a:ln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Group 152"/>
              <p:cNvGrpSpPr/>
              <p:nvPr/>
            </p:nvGrpSpPr>
            <p:grpSpPr>
              <a:xfrm>
                <a:off x="6505368" y="3762901"/>
                <a:ext cx="109894" cy="179083"/>
                <a:chOff x="2460540" y="2160408"/>
                <a:chExt cx="109894" cy="179083"/>
              </a:xfrm>
            </p:grpSpPr>
            <p:sp>
              <p:nvSpPr>
                <p:cNvPr id="154" name="Oval 153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7073556" y="3757114"/>
                <a:ext cx="109894" cy="179083"/>
                <a:chOff x="2460540" y="2160408"/>
                <a:chExt cx="109894" cy="179083"/>
              </a:xfrm>
            </p:grpSpPr>
            <p:sp>
              <p:nvSpPr>
                <p:cNvPr id="157" name="Oval 156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7156780" y="3427820"/>
                <a:ext cx="109894" cy="179083"/>
                <a:chOff x="2460540" y="2160408"/>
                <a:chExt cx="109894" cy="179083"/>
              </a:xfrm>
            </p:grpSpPr>
            <p:sp>
              <p:nvSpPr>
                <p:cNvPr id="160" name="Oval 159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5781761" y="3447657"/>
                <a:ext cx="109894" cy="179083"/>
                <a:chOff x="2460540" y="2160408"/>
                <a:chExt cx="109894" cy="179083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6326727" y="3444532"/>
                <a:ext cx="109894" cy="179083"/>
                <a:chOff x="2460540" y="2160408"/>
                <a:chExt cx="109894" cy="179083"/>
              </a:xfrm>
            </p:grpSpPr>
            <p:sp>
              <p:nvSpPr>
                <p:cNvPr id="166" name="Oval 165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6" name="Group 175"/>
              <p:cNvGrpSpPr/>
              <p:nvPr/>
            </p:nvGrpSpPr>
            <p:grpSpPr>
              <a:xfrm>
                <a:off x="5986596" y="3634820"/>
                <a:ext cx="207073" cy="261924"/>
                <a:chOff x="3014376" y="2514533"/>
                <a:chExt cx="207073" cy="261924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>
                <a:off x="6732058" y="3500977"/>
                <a:ext cx="207073" cy="261924"/>
                <a:chOff x="3014376" y="2514533"/>
                <a:chExt cx="207073" cy="261924"/>
              </a:xfrm>
            </p:grpSpPr>
            <p:sp>
              <p:nvSpPr>
                <p:cNvPr id="182" name="Oval 181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4991603" y="3393329"/>
                <a:ext cx="207073" cy="261924"/>
                <a:chOff x="3014376" y="2514533"/>
                <a:chExt cx="207073" cy="261924"/>
              </a:xfrm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3055791" y="2514533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3097205" y="266707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3138620" y="256922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3014376" y="261238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5613922" y="3755225"/>
                <a:ext cx="109894" cy="179083"/>
                <a:chOff x="2460540" y="2160408"/>
                <a:chExt cx="109894" cy="179083"/>
              </a:xfrm>
            </p:grpSpPr>
            <p:sp>
              <p:nvSpPr>
                <p:cNvPr id="194" name="Oval 193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/>
              <p:cNvGrpSpPr/>
              <p:nvPr/>
            </p:nvGrpSpPr>
            <p:grpSpPr>
              <a:xfrm>
                <a:off x="5334145" y="3600564"/>
                <a:ext cx="109894" cy="179083"/>
                <a:chOff x="2460540" y="2160408"/>
                <a:chExt cx="109894" cy="179083"/>
              </a:xfrm>
            </p:grpSpPr>
            <p:sp>
              <p:nvSpPr>
                <p:cNvPr id="197" name="Oval 196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4924092" y="3685521"/>
                <a:ext cx="109894" cy="179083"/>
                <a:chOff x="2460540" y="2160408"/>
                <a:chExt cx="109894" cy="179083"/>
              </a:xfrm>
            </p:grpSpPr>
            <p:sp>
              <p:nvSpPr>
                <p:cNvPr id="200" name="Oval 199"/>
                <p:cNvSpPr/>
                <p:nvPr/>
              </p:nvSpPr>
              <p:spPr>
                <a:xfrm>
                  <a:off x="2460540" y="2230112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2487605" y="2160408"/>
                  <a:ext cx="82829" cy="10937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Oval 201"/>
              <p:cNvSpPr/>
              <p:nvPr/>
            </p:nvSpPr>
            <p:spPr>
              <a:xfrm>
                <a:off x="6760816" y="386853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047478" y="350994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6293781" y="3744199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522752" y="3509947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140186" y="3842054"/>
                <a:ext cx="82829" cy="4571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391877" y="3116518"/>
                <a:ext cx="23446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Nuclei Era: 380,000yrs</a:t>
                </a:r>
              </a:p>
              <a:p>
                <a:r>
                  <a:rPr lang="en-US" b="1" dirty="0" smtClean="0"/>
                  <a:t>Hydrogen + Helium</a:t>
                </a:r>
                <a:endParaRPr lang="en-US" b="1" dirty="0"/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7455986" y="3222203"/>
              <a:ext cx="1688014" cy="646331"/>
              <a:chOff x="7455986" y="3222203"/>
              <a:chExt cx="1688014" cy="646331"/>
            </a:xfrm>
          </p:grpSpPr>
          <p:cxnSp>
            <p:nvCxnSpPr>
              <p:cNvPr id="254" name="Straight Arrow Connector 253"/>
              <p:cNvCxnSpPr/>
              <p:nvPr/>
            </p:nvCxnSpPr>
            <p:spPr>
              <a:xfrm>
                <a:off x="7455986" y="3517361"/>
                <a:ext cx="32052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TextBox 256"/>
              <p:cNvSpPr txBox="1"/>
              <p:nvPr/>
            </p:nvSpPr>
            <p:spPr>
              <a:xfrm>
                <a:off x="7804928" y="3222203"/>
                <a:ext cx="13390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Photon Decoupling</a:t>
                </a:r>
                <a:endParaRPr lang="en-US" b="1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559950" y="423042"/>
            <a:ext cx="62449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Temporal Evolution of the Universe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790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022" y="510814"/>
            <a:ext cx="4265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Inflationary Theory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64263" y="1708358"/>
            <a:ext cx="64156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dirty="0" smtClean="0"/>
              <a:t>Rapid, short term spatial inflation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71481" y="2249731"/>
            <a:ext cx="54148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NOT space-time inflation.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Driven by a highly energized negative Higgs field.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4263" y="3339938"/>
            <a:ext cx="557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Flatness of Space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1480" y="3757836"/>
            <a:ext cx="5174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Space-time is NOT flat, as predicted by general relativity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Local space is not flat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On a cosmic scale the inner angles of a triangle add up to 180</a:t>
            </a:r>
            <a:r>
              <a:rPr lang="en-US" sz="2400" baseline="30000" dirty="0" smtClean="0"/>
              <a:t>o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36842" y="5696828"/>
            <a:ext cx="348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Quantum Inflation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9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47" y="1711157"/>
            <a:ext cx="3873500" cy="3950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263" y="360947"/>
            <a:ext cx="604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Flat Versus </a:t>
            </a:r>
            <a:r>
              <a:rPr lang="en-US" sz="4400" b="1" dirty="0"/>
              <a:t>C</a:t>
            </a:r>
            <a:r>
              <a:rPr lang="en-US" sz="4400" b="1" dirty="0" smtClean="0"/>
              <a:t>urved </a:t>
            </a:r>
            <a:r>
              <a:rPr lang="en-US" sz="4400" b="1" dirty="0"/>
              <a:t>S</a:t>
            </a:r>
            <a:r>
              <a:rPr lang="en-US" sz="4400" b="1" dirty="0" smtClean="0"/>
              <a:t>pace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47" y="1711157"/>
            <a:ext cx="4465053" cy="37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5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15291</TotalTime>
  <Words>768</Words>
  <Application>Microsoft Macintosh PowerPoint</Application>
  <PresentationFormat>On-screen Show (4:3)</PresentationFormat>
  <Paragraphs>148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Intro to Cosmology!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Cosmology!</dc:title>
  <dc:creator>Adam Richardson</dc:creator>
  <cp:lastModifiedBy>Adam Richardson</cp:lastModifiedBy>
  <cp:revision>71</cp:revision>
  <dcterms:created xsi:type="dcterms:W3CDTF">2013-09-27T16:56:02Z</dcterms:created>
  <dcterms:modified xsi:type="dcterms:W3CDTF">2013-11-14T20:45:22Z</dcterms:modified>
</cp:coreProperties>
</file>